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30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E2DFF2-2C99-4B28-A5A9-AD19AA6BBEFB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B906D1F6-15B0-4287-AE73-AEB4D2F6808C}">
      <dgm:prSet phldrT="[Текст]"/>
      <dgm:spPr/>
      <dgm:t>
        <a:bodyPr/>
        <a:lstStyle/>
        <a:p>
          <a:r>
            <a:rPr lang="ru-RU" smtClean="0"/>
            <a:t>Что общего у алгебры с алгеброй логики?</a:t>
          </a:r>
          <a:endParaRPr lang="ru-RU"/>
        </a:p>
      </dgm:t>
    </dgm:pt>
    <dgm:pt modelId="{B0E0F720-DE7E-439E-9404-6324773D14AF}" type="parTrans" cxnId="{234EC47E-E637-4C76-9D6B-1C2DB390B2D2}">
      <dgm:prSet/>
      <dgm:spPr/>
      <dgm:t>
        <a:bodyPr/>
        <a:lstStyle/>
        <a:p>
          <a:endParaRPr lang="ru-RU"/>
        </a:p>
      </dgm:t>
    </dgm:pt>
    <dgm:pt modelId="{99261D7D-B70B-4B2C-9982-B450EFBC162C}" type="sibTrans" cxnId="{234EC47E-E637-4C76-9D6B-1C2DB390B2D2}">
      <dgm:prSet/>
      <dgm:spPr/>
      <dgm:t>
        <a:bodyPr/>
        <a:lstStyle/>
        <a:p>
          <a:endParaRPr lang="ru-RU"/>
        </a:p>
      </dgm:t>
    </dgm:pt>
    <dgm:pt modelId="{3D71F7FC-0EA8-4A19-B745-B52E57DFD66E}">
      <dgm:prSet/>
      <dgm:spPr/>
      <dgm:t>
        <a:bodyPr/>
        <a:lstStyle/>
        <a:p>
          <a:r>
            <a:rPr lang="ru-RU" smtClean="0"/>
            <a:t>Какие операции есть в алгебре логики и как они обозначаются?</a:t>
          </a:r>
          <a:endParaRPr lang="ru-RU"/>
        </a:p>
      </dgm:t>
    </dgm:pt>
    <dgm:pt modelId="{3480FF12-50F4-4389-96D5-F535792A5CAD}" type="parTrans" cxnId="{97DC74CC-0793-4C00-8271-E6AAD896BFC4}">
      <dgm:prSet/>
      <dgm:spPr/>
      <dgm:t>
        <a:bodyPr/>
        <a:lstStyle/>
        <a:p>
          <a:endParaRPr lang="ru-RU"/>
        </a:p>
      </dgm:t>
    </dgm:pt>
    <dgm:pt modelId="{EB8C735A-2ED6-4357-98EA-D2930D14AF07}" type="sibTrans" cxnId="{97DC74CC-0793-4C00-8271-E6AAD896BFC4}">
      <dgm:prSet/>
      <dgm:spPr/>
      <dgm:t>
        <a:bodyPr/>
        <a:lstStyle/>
        <a:p>
          <a:endParaRPr lang="ru-RU"/>
        </a:p>
      </dgm:t>
    </dgm:pt>
    <dgm:pt modelId="{24CF1005-7FF6-4DD1-BB2A-7DA16A177AAE}">
      <dgm:prSet/>
      <dgm:spPr/>
      <dgm:t>
        <a:bodyPr/>
        <a:lstStyle/>
        <a:p>
          <a:r>
            <a:rPr lang="ru-RU" smtClean="0"/>
            <a:t>Что будет результатом операции?</a:t>
          </a:r>
          <a:endParaRPr lang="ru-RU"/>
        </a:p>
      </dgm:t>
    </dgm:pt>
    <dgm:pt modelId="{D394672C-6554-482D-B538-79393684CBA9}" type="parTrans" cxnId="{8A4500B2-9AF5-4486-844D-E3B46C6C7430}">
      <dgm:prSet/>
      <dgm:spPr/>
      <dgm:t>
        <a:bodyPr/>
        <a:lstStyle/>
        <a:p>
          <a:endParaRPr lang="ru-RU"/>
        </a:p>
      </dgm:t>
    </dgm:pt>
    <dgm:pt modelId="{198EB58E-4975-41CE-80C6-A14095011C2C}" type="sibTrans" cxnId="{8A4500B2-9AF5-4486-844D-E3B46C6C7430}">
      <dgm:prSet/>
      <dgm:spPr/>
      <dgm:t>
        <a:bodyPr/>
        <a:lstStyle/>
        <a:p>
          <a:endParaRPr lang="ru-RU"/>
        </a:p>
      </dgm:t>
    </dgm:pt>
    <dgm:pt modelId="{89A87A39-E76F-4E04-9B52-39533CCDF15E}">
      <dgm:prSet/>
      <dgm:spPr/>
      <dgm:t>
        <a:bodyPr/>
        <a:lstStyle/>
        <a:p>
          <a:r>
            <a:rPr lang="ru-RU" smtClean="0"/>
            <a:t>Какие логические операции мы используем при формулировке теорем?</a:t>
          </a:r>
          <a:endParaRPr lang="ru-RU"/>
        </a:p>
      </dgm:t>
    </dgm:pt>
    <dgm:pt modelId="{C941DF41-D859-480D-B212-E28664703586}" type="parTrans" cxnId="{E7969807-BDD3-43A1-BBFC-9BCD1B94E910}">
      <dgm:prSet/>
      <dgm:spPr/>
      <dgm:t>
        <a:bodyPr/>
        <a:lstStyle/>
        <a:p>
          <a:endParaRPr lang="ru-RU"/>
        </a:p>
      </dgm:t>
    </dgm:pt>
    <dgm:pt modelId="{BBC02CF5-B11B-4064-A1BB-D994D36D97C3}" type="sibTrans" cxnId="{E7969807-BDD3-43A1-BBFC-9BCD1B94E910}">
      <dgm:prSet/>
      <dgm:spPr/>
      <dgm:t>
        <a:bodyPr/>
        <a:lstStyle/>
        <a:p>
          <a:endParaRPr lang="ru-RU"/>
        </a:p>
      </dgm:t>
    </dgm:pt>
    <dgm:pt modelId="{C54FD42B-F44E-485C-ADD1-0427548E8838}" type="pres">
      <dgm:prSet presAssocID="{59E2DFF2-2C99-4B28-A5A9-AD19AA6BBEFB}" presName="linearFlow" presStyleCnt="0">
        <dgm:presLayoutVars>
          <dgm:dir/>
          <dgm:resizeHandles val="exact"/>
        </dgm:presLayoutVars>
      </dgm:prSet>
      <dgm:spPr/>
    </dgm:pt>
    <dgm:pt modelId="{E7F7818D-B953-4530-9529-57E69359FEE2}" type="pres">
      <dgm:prSet presAssocID="{B906D1F6-15B0-4287-AE73-AEB4D2F6808C}" presName="composite" presStyleCnt="0"/>
      <dgm:spPr/>
    </dgm:pt>
    <dgm:pt modelId="{56410679-A43A-463F-965B-0D914A5DD7D3}" type="pres">
      <dgm:prSet presAssocID="{B906D1F6-15B0-4287-AE73-AEB4D2F6808C}" presName="imgShp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56C6A22-AFBC-4A80-A2D1-F758C89028F9}" type="pres">
      <dgm:prSet presAssocID="{B906D1F6-15B0-4287-AE73-AEB4D2F6808C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5D886F-4260-4289-8683-BBE480B62895}" type="pres">
      <dgm:prSet presAssocID="{99261D7D-B70B-4B2C-9982-B450EFBC162C}" presName="spacing" presStyleCnt="0"/>
      <dgm:spPr/>
    </dgm:pt>
    <dgm:pt modelId="{23CBFAD2-791B-403C-A560-08229B76F1B6}" type="pres">
      <dgm:prSet presAssocID="{3D71F7FC-0EA8-4A19-B745-B52E57DFD66E}" presName="composite" presStyleCnt="0"/>
      <dgm:spPr/>
    </dgm:pt>
    <dgm:pt modelId="{006C3596-E339-435F-985B-FEA82405C2C1}" type="pres">
      <dgm:prSet presAssocID="{3D71F7FC-0EA8-4A19-B745-B52E57DFD66E}" presName="imgShp" presStyleLbl="fgImgPlace1" presStyleIdx="1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481977F-5621-4AA1-A9DF-FB8E6C8117CB}" type="pres">
      <dgm:prSet presAssocID="{3D71F7FC-0EA8-4A19-B745-B52E57DFD66E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26667E-27A6-4A58-9D44-2D7C8F9A80D9}" type="pres">
      <dgm:prSet presAssocID="{EB8C735A-2ED6-4357-98EA-D2930D14AF07}" presName="spacing" presStyleCnt="0"/>
      <dgm:spPr/>
    </dgm:pt>
    <dgm:pt modelId="{9F1F72E4-83C2-4DED-A586-2392F72B9A04}" type="pres">
      <dgm:prSet presAssocID="{24CF1005-7FF6-4DD1-BB2A-7DA16A177AAE}" presName="composite" presStyleCnt="0"/>
      <dgm:spPr/>
    </dgm:pt>
    <dgm:pt modelId="{8D6E16CA-2128-4826-9061-6E56FD382AB6}" type="pres">
      <dgm:prSet presAssocID="{24CF1005-7FF6-4DD1-BB2A-7DA16A177AAE}" presName="imgShp" presStyleLbl="fgImgPlace1" presStyleIdx="2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B1F97E9-892A-4C8A-AC5E-DA408604C4B5}" type="pres">
      <dgm:prSet presAssocID="{24CF1005-7FF6-4DD1-BB2A-7DA16A177AAE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1E96AB-0D4A-4A03-A1F7-0126C4019B31}" type="pres">
      <dgm:prSet presAssocID="{198EB58E-4975-41CE-80C6-A14095011C2C}" presName="spacing" presStyleCnt="0"/>
      <dgm:spPr/>
    </dgm:pt>
    <dgm:pt modelId="{48A49843-E1CC-4BA7-AFB8-D74F19375876}" type="pres">
      <dgm:prSet presAssocID="{89A87A39-E76F-4E04-9B52-39533CCDF15E}" presName="composite" presStyleCnt="0"/>
      <dgm:spPr/>
    </dgm:pt>
    <dgm:pt modelId="{69225458-7BDB-498F-9D73-FF1C319A267F}" type="pres">
      <dgm:prSet presAssocID="{89A87A39-E76F-4E04-9B52-39533CCDF15E}" presName="imgShp" presStyleLbl="fgImgPlace1" presStyleIdx="3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D60D8F1-ABDE-4C09-9748-CAAE1A88F9D0}" type="pres">
      <dgm:prSet presAssocID="{89A87A39-E76F-4E04-9B52-39533CCDF15E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969807-BDD3-43A1-BBFC-9BCD1B94E910}" srcId="{59E2DFF2-2C99-4B28-A5A9-AD19AA6BBEFB}" destId="{89A87A39-E76F-4E04-9B52-39533CCDF15E}" srcOrd="3" destOrd="0" parTransId="{C941DF41-D859-480D-B212-E28664703586}" sibTransId="{BBC02CF5-B11B-4064-A1BB-D994D36D97C3}"/>
    <dgm:cxn modelId="{3FA65F4C-61D1-4A94-BD1D-D9D2D4E29555}" type="presOf" srcId="{3D71F7FC-0EA8-4A19-B745-B52E57DFD66E}" destId="{6481977F-5621-4AA1-A9DF-FB8E6C8117CB}" srcOrd="0" destOrd="0" presId="urn:microsoft.com/office/officeart/2005/8/layout/vList3"/>
    <dgm:cxn modelId="{8A4500B2-9AF5-4486-844D-E3B46C6C7430}" srcId="{59E2DFF2-2C99-4B28-A5A9-AD19AA6BBEFB}" destId="{24CF1005-7FF6-4DD1-BB2A-7DA16A177AAE}" srcOrd="2" destOrd="0" parTransId="{D394672C-6554-482D-B538-79393684CBA9}" sibTransId="{198EB58E-4975-41CE-80C6-A14095011C2C}"/>
    <dgm:cxn modelId="{14B18BFB-5284-48FE-B96A-C8D641F8306A}" type="presOf" srcId="{B906D1F6-15B0-4287-AE73-AEB4D2F6808C}" destId="{256C6A22-AFBC-4A80-A2D1-F758C89028F9}" srcOrd="0" destOrd="0" presId="urn:microsoft.com/office/officeart/2005/8/layout/vList3"/>
    <dgm:cxn modelId="{05776523-09BE-4A65-8BFB-52E3EA73B827}" type="presOf" srcId="{59E2DFF2-2C99-4B28-A5A9-AD19AA6BBEFB}" destId="{C54FD42B-F44E-485C-ADD1-0427548E8838}" srcOrd="0" destOrd="0" presId="urn:microsoft.com/office/officeart/2005/8/layout/vList3"/>
    <dgm:cxn modelId="{520D1CD6-EA11-4888-B1A5-BF7D2CC4903F}" type="presOf" srcId="{89A87A39-E76F-4E04-9B52-39533CCDF15E}" destId="{5D60D8F1-ABDE-4C09-9748-CAAE1A88F9D0}" srcOrd="0" destOrd="0" presId="urn:microsoft.com/office/officeart/2005/8/layout/vList3"/>
    <dgm:cxn modelId="{97DC74CC-0793-4C00-8271-E6AAD896BFC4}" srcId="{59E2DFF2-2C99-4B28-A5A9-AD19AA6BBEFB}" destId="{3D71F7FC-0EA8-4A19-B745-B52E57DFD66E}" srcOrd="1" destOrd="0" parTransId="{3480FF12-50F4-4389-96D5-F535792A5CAD}" sibTransId="{EB8C735A-2ED6-4357-98EA-D2930D14AF07}"/>
    <dgm:cxn modelId="{6D26570E-1F49-40E4-A2A0-61FC1E60C3E7}" type="presOf" srcId="{24CF1005-7FF6-4DD1-BB2A-7DA16A177AAE}" destId="{5B1F97E9-892A-4C8A-AC5E-DA408604C4B5}" srcOrd="0" destOrd="0" presId="urn:microsoft.com/office/officeart/2005/8/layout/vList3"/>
    <dgm:cxn modelId="{234EC47E-E637-4C76-9D6B-1C2DB390B2D2}" srcId="{59E2DFF2-2C99-4B28-A5A9-AD19AA6BBEFB}" destId="{B906D1F6-15B0-4287-AE73-AEB4D2F6808C}" srcOrd="0" destOrd="0" parTransId="{B0E0F720-DE7E-439E-9404-6324773D14AF}" sibTransId="{99261D7D-B70B-4B2C-9982-B450EFBC162C}"/>
    <dgm:cxn modelId="{6693DD68-8D4A-435D-8EE4-C56946D3533F}" type="presParOf" srcId="{C54FD42B-F44E-485C-ADD1-0427548E8838}" destId="{E7F7818D-B953-4530-9529-57E69359FEE2}" srcOrd="0" destOrd="0" presId="urn:microsoft.com/office/officeart/2005/8/layout/vList3"/>
    <dgm:cxn modelId="{3CC6C849-3225-4841-86FF-DDDF46BBB16C}" type="presParOf" srcId="{E7F7818D-B953-4530-9529-57E69359FEE2}" destId="{56410679-A43A-463F-965B-0D914A5DD7D3}" srcOrd="0" destOrd="0" presId="urn:microsoft.com/office/officeart/2005/8/layout/vList3"/>
    <dgm:cxn modelId="{D8EEF706-038B-4A70-99F6-C621710A935A}" type="presParOf" srcId="{E7F7818D-B953-4530-9529-57E69359FEE2}" destId="{256C6A22-AFBC-4A80-A2D1-F758C89028F9}" srcOrd="1" destOrd="0" presId="urn:microsoft.com/office/officeart/2005/8/layout/vList3"/>
    <dgm:cxn modelId="{D2EA21A8-82CA-41C7-988A-53F09EC224DF}" type="presParOf" srcId="{C54FD42B-F44E-485C-ADD1-0427548E8838}" destId="{CE5D886F-4260-4289-8683-BBE480B62895}" srcOrd="1" destOrd="0" presId="urn:microsoft.com/office/officeart/2005/8/layout/vList3"/>
    <dgm:cxn modelId="{33EBBF38-08B3-4ED9-89D1-F686E3A70618}" type="presParOf" srcId="{C54FD42B-F44E-485C-ADD1-0427548E8838}" destId="{23CBFAD2-791B-403C-A560-08229B76F1B6}" srcOrd="2" destOrd="0" presId="urn:microsoft.com/office/officeart/2005/8/layout/vList3"/>
    <dgm:cxn modelId="{3A1601F0-E796-40F6-A470-BAFEEBA44A2E}" type="presParOf" srcId="{23CBFAD2-791B-403C-A560-08229B76F1B6}" destId="{006C3596-E339-435F-985B-FEA82405C2C1}" srcOrd="0" destOrd="0" presId="urn:microsoft.com/office/officeart/2005/8/layout/vList3"/>
    <dgm:cxn modelId="{B2F02971-7597-4360-9591-DF6A60280668}" type="presParOf" srcId="{23CBFAD2-791B-403C-A560-08229B76F1B6}" destId="{6481977F-5621-4AA1-A9DF-FB8E6C8117CB}" srcOrd="1" destOrd="0" presId="urn:microsoft.com/office/officeart/2005/8/layout/vList3"/>
    <dgm:cxn modelId="{9CE53EF7-2C58-44EC-BAB8-6A29CDA9C1FE}" type="presParOf" srcId="{C54FD42B-F44E-485C-ADD1-0427548E8838}" destId="{C726667E-27A6-4A58-9D44-2D7C8F9A80D9}" srcOrd="3" destOrd="0" presId="urn:microsoft.com/office/officeart/2005/8/layout/vList3"/>
    <dgm:cxn modelId="{AEDBA9E1-DA4A-4BAC-84F8-8A5194E0A5CA}" type="presParOf" srcId="{C54FD42B-F44E-485C-ADD1-0427548E8838}" destId="{9F1F72E4-83C2-4DED-A586-2392F72B9A04}" srcOrd="4" destOrd="0" presId="urn:microsoft.com/office/officeart/2005/8/layout/vList3"/>
    <dgm:cxn modelId="{430E2202-C454-413F-931E-B55D1150F11F}" type="presParOf" srcId="{9F1F72E4-83C2-4DED-A586-2392F72B9A04}" destId="{8D6E16CA-2128-4826-9061-6E56FD382AB6}" srcOrd="0" destOrd="0" presId="urn:microsoft.com/office/officeart/2005/8/layout/vList3"/>
    <dgm:cxn modelId="{1B9722CD-EEAA-4E9C-B362-067525844C72}" type="presParOf" srcId="{9F1F72E4-83C2-4DED-A586-2392F72B9A04}" destId="{5B1F97E9-892A-4C8A-AC5E-DA408604C4B5}" srcOrd="1" destOrd="0" presId="urn:microsoft.com/office/officeart/2005/8/layout/vList3"/>
    <dgm:cxn modelId="{0774BBB1-7287-4598-9FA5-A7EA39103575}" type="presParOf" srcId="{C54FD42B-F44E-485C-ADD1-0427548E8838}" destId="{B61E96AB-0D4A-4A03-A1F7-0126C4019B31}" srcOrd="5" destOrd="0" presId="urn:microsoft.com/office/officeart/2005/8/layout/vList3"/>
    <dgm:cxn modelId="{54DE1C8F-528D-4FB6-8DC4-53713F04BB97}" type="presParOf" srcId="{C54FD42B-F44E-485C-ADD1-0427548E8838}" destId="{48A49843-E1CC-4BA7-AFB8-D74F19375876}" srcOrd="6" destOrd="0" presId="urn:microsoft.com/office/officeart/2005/8/layout/vList3"/>
    <dgm:cxn modelId="{CA6F4D0F-0B64-441E-AAF5-0A3260ABA5C1}" type="presParOf" srcId="{48A49843-E1CC-4BA7-AFB8-D74F19375876}" destId="{69225458-7BDB-498F-9D73-FF1C319A267F}" srcOrd="0" destOrd="0" presId="urn:microsoft.com/office/officeart/2005/8/layout/vList3"/>
    <dgm:cxn modelId="{53CAC3CF-8286-4409-8B83-AE5E8D2F4938}" type="presParOf" srcId="{48A49843-E1CC-4BA7-AFB8-D74F19375876}" destId="{5D60D8F1-ABDE-4C09-9748-CAAE1A88F9D0}" srcOrd="1" destOrd="0" presId="urn:microsoft.com/office/officeart/2005/8/layout/vLis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94246D-95B8-44AD-B17A-073AEE336DA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74EC48-D219-4456-9552-EDA791384E94}">
      <dgm:prSet custT="1"/>
      <dgm:spPr/>
      <dgm:t>
        <a:bodyPr/>
        <a:lstStyle/>
        <a:p>
          <a:r>
            <a:rPr lang="ru-RU" sz="1800" dirty="0" smtClean="0"/>
            <a:t>1. Организационный момент.</a:t>
          </a:r>
          <a:endParaRPr lang="ru-RU" sz="1800" dirty="0"/>
        </a:p>
      </dgm:t>
    </dgm:pt>
    <dgm:pt modelId="{E7F08DD9-7DA7-490A-BD1B-BA0B63BE597F}" type="parTrans" cxnId="{4161F65E-BE10-4D00-AF58-9A9C9A86D490}">
      <dgm:prSet/>
      <dgm:spPr/>
      <dgm:t>
        <a:bodyPr/>
        <a:lstStyle/>
        <a:p>
          <a:endParaRPr lang="ru-RU"/>
        </a:p>
      </dgm:t>
    </dgm:pt>
    <dgm:pt modelId="{1F377632-F568-4479-88B2-7DF0B2078C2B}" type="sibTrans" cxnId="{4161F65E-BE10-4D00-AF58-9A9C9A86D490}">
      <dgm:prSet/>
      <dgm:spPr/>
      <dgm:t>
        <a:bodyPr/>
        <a:lstStyle/>
        <a:p>
          <a:endParaRPr lang="ru-RU"/>
        </a:p>
      </dgm:t>
    </dgm:pt>
    <dgm:pt modelId="{C6246420-BBAA-4F3C-9162-98ABF1DC66FE}">
      <dgm:prSet custT="1"/>
      <dgm:spPr/>
      <dgm:t>
        <a:bodyPr/>
        <a:lstStyle/>
        <a:p>
          <a:r>
            <a:rPr lang="ru-RU" sz="1800" dirty="0" smtClean="0"/>
            <a:t>2. Что изучает логика? Какими основными понятиями оперирует логика?</a:t>
          </a:r>
          <a:endParaRPr lang="ru-RU" sz="1800" dirty="0"/>
        </a:p>
      </dgm:t>
    </dgm:pt>
    <dgm:pt modelId="{B6CF823D-4ADF-40EC-9B6C-77EFC7F06908}" type="parTrans" cxnId="{EAA2C25A-ECC7-4911-A04A-47615A63FB6C}">
      <dgm:prSet/>
      <dgm:spPr/>
      <dgm:t>
        <a:bodyPr/>
        <a:lstStyle/>
        <a:p>
          <a:endParaRPr lang="ru-RU"/>
        </a:p>
      </dgm:t>
    </dgm:pt>
    <dgm:pt modelId="{D0F7DAD7-C218-47DC-95D7-0025C7C07C18}" type="sibTrans" cxnId="{EAA2C25A-ECC7-4911-A04A-47615A63FB6C}">
      <dgm:prSet/>
      <dgm:spPr/>
      <dgm:t>
        <a:bodyPr/>
        <a:lstStyle/>
        <a:p>
          <a:endParaRPr lang="ru-RU"/>
        </a:p>
      </dgm:t>
    </dgm:pt>
    <dgm:pt modelId="{D615E30F-50C2-4630-886E-E3B12106DD87}">
      <dgm:prSet custT="1"/>
      <dgm:spPr/>
      <dgm:t>
        <a:bodyPr/>
        <a:lstStyle/>
        <a:p>
          <a:r>
            <a:rPr lang="ru-RU" sz="1800" dirty="0" smtClean="0"/>
            <a:t>3. Откуда произошла алгебра высказываний? Сообщение учащегося.</a:t>
          </a:r>
          <a:endParaRPr lang="ru-RU" sz="1800" dirty="0"/>
        </a:p>
      </dgm:t>
    </dgm:pt>
    <dgm:pt modelId="{E5B9FE5B-B0B2-4110-8804-B05929718C72}" type="parTrans" cxnId="{00AFDF96-3110-4DDC-AD4C-11A4938BDAEB}">
      <dgm:prSet/>
      <dgm:spPr/>
      <dgm:t>
        <a:bodyPr/>
        <a:lstStyle/>
        <a:p>
          <a:endParaRPr lang="ru-RU"/>
        </a:p>
      </dgm:t>
    </dgm:pt>
    <dgm:pt modelId="{C02A1C43-6583-43BA-BDA4-C231D042F059}" type="sibTrans" cxnId="{00AFDF96-3110-4DDC-AD4C-11A4938BDAEB}">
      <dgm:prSet/>
      <dgm:spPr/>
      <dgm:t>
        <a:bodyPr/>
        <a:lstStyle/>
        <a:p>
          <a:endParaRPr lang="ru-RU"/>
        </a:p>
      </dgm:t>
    </dgm:pt>
    <dgm:pt modelId="{CF21E98C-6DEB-4EBE-9145-A6FB6AC8B5AC}">
      <dgm:prSet custT="1"/>
      <dgm:spPr/>
      <dgm:t>
        <a:bodyPr/>
        <a:lstStyle/>
        <a:p>
          <a:r>
            <a:rPr lang="ru-RU" sz="1800" dirty="0" smtClean="0"/>
            <a:t>4. Как получаются сложные высказывания? Логические операции.</a:t>
          </a:r>
          <a:endParaRPr lang="ru-RU" sz="1800" dirty="0"/>
        </a:p>
      </dgm:t>
    </dgm:pt>
    <dgm:pt modelId="{3046FF06-6E14-4603-A5CC-8B5535C8AD3D}" type="parTrans" cxnId="{20802EAE-15BB-4189-A542-480499DF0EBC}">
      <dgm:prSet/>
      <dgm:spPr/>
      <dgm:t>
        <a:bodyPr/>
        <a:lstStyle/>
        <a:p>
          <a:endParaRPr lang="ru-RU"/>
        </a:p>
      </dgm:t>
    </dgm:pt>
    <dgm:pt modelId="{8A945023-073B-465C-B0E7-04C45FDB4B49}" type="sibTrans" cxnId="{20802EAE-15BB-4189-A542-480499DF0EBC}">
      <dgm:prSet/>
      <dgm:spPr/>
      <dgm:t>
        <a:bodyPr/>
        <a:lstStyle/>
        <a:p>
          <a:endParaRPr lang="ru-RU"/>
        </a:p>
      </dgm:t>
    </dgm:pt>
    <dgm:pt modelId="{FE73E60F-173C-4337-8F3E-B58F3E8E2347}">
      <dgm:prSet custT="1"/>
      <dgm:spPr/>
      <dgm:t>
        <a:bodyPr/>
        <a:lstStyle/>
        <a:p>
          <a:r>
            <a:rPr lang="ru-RU" sz="1800" dirty="0" smtClean="0"/>
            <a:t>5. Готовимся к ЕГЭ. Закрепление знаний.</a:t>
          </a:r>
          <a:endParaRPr lang="ru-RU" sz="1800" dirty="0"/>
        </a:p>
      </dgm:t>
    </dgm:pt>
    <dgm:pt modelId="{B934DE40-B3F1-430A-B376-41E1DB8018A9}" type="parTrans" cxnId="{9C63AB7A-AAA4-4CEA-8E51-8A19A396F609}">
      <dgm:prSet/>
      <dgm:spPr/>
      <dgm:t>
        <a:bodyPr/>
        <a:lstStyle/>
        <a:p>
          <a:endParaRPr lang="ru-RU"/>
        </a:p>
      </dgm:t>
    </dgm:pt>
    <dgm:pt modelId="{1BADBEE5-8790-49F5-A268-15DC60CBB4A3}" type="sibTrans" cxnId="{9C63AB7A-AAA4-4CEA-8E51-8A19A396F609}">
      <dgm:prSet/>
      <dgm:spPr/>
      <dgm:t>
        <a:bodyPr/>
        <a:lstStyle/>
        <a:p>
          <a:endParaRPr lang="ru-RU"/>
        </a:p>
      </dgm:t>
    </dgm:pt>
    <dgm:pt modelId="{E89D3C38-D11B-431E-B4E8-8F86B78043B6}" type="pres">
      <dgm:prSet presAssocID="{6994246D-95B8-44AD-B17A-073AEE336DA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24F1D1-0ED2-4B25-A755-7A77DB4F59F1}" type="pres">
      <dgm:prSet presAssocID="{CC74EC48-D219-4456-9552-EDA791384E94}" presName="parentLin" presStyleCnt="0"/>
      <dgm:spPr/>
    </dgm:pt>
    <dgm:pt modelId="{A333720B-AFB8-4CE6-9C87-C941F80E6A9E}" type="pres">
      <dgm:prSet presAssocID="{CC74EC48-D219-4456-9552-EDA791384E94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74FEDF3D-3F28-426A-8206-7EECD98A470E}" type="pres">
      <dgm:prSet presAssocID="{CC74EC48-D219-4456-9552-EDA791384E94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FD4EA1-8743-41F1-9D50-1B12D0A6FED4}" type="pres">
      <dgm:prSet presAssocID="{CC74EC48-D219-4456-9552-EDA791384E94}" presName="negativeSpace" presStyleCnt="0"/>
      <dgm:spPr/>
    </dgm:pt>
    <dgm:pt modelId="{9F42556E-6B68-479F-A82B-2602B58524CE}" type="pres">
      <dgm:prSet presAssocID="{CC74EC48-D219-4456-9552-EDA791384E94}" presName="childText" presStyleLbl="conFgAcc1" presStyleIdx="0" presStyleCnt="5">
        <dgm:presLayoutVars>
          <dgm:bulletEnabled val="1"/>
        </dgm:presLayoutVars>
      </dgm:prSet>
      <dgm:spPr/>
    </dgm:pt>
    <dgm:pt modelId="{34527691-ADA8-4101-886A-EDB96D211D97}" type="pres">
      <dgm:prSet presAssocID="{1F377632-F568-4479-88B2-7DF0B2078C2B}" presName="spaceBetweenRectangles" presStyleCnt="0"/>
      <dgm:spPr/>
    </dgm:pt>
    <dgm:pt modelId="{D18B2DAB-ACF0-4355-B65D-11DE7835FF4C}" type="pres">
      <dgm:prSet presAssocID="{C6246420-BBAA-4F3C-9162-98ABF1DC66FE}" presName="parentLin" presStyleCnt="0"/>
      <dgm:spPr/>
    </dgm:pt>
    <dgm:pt modelId="{E978E030-2F99-431D-B48F-F25915AB706C}" type="pres">
      <dgm:prSet presAssocID="{C6246420-BBAA-4F3C-9162-98ABF1DC66FE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F8A83BD7-008C-4641-B644-84D1F0D7EB4C}" type="pres">
      <dgm:prSet presAssocID="{C6246420-BBAA-4F3C-9162-98ABF1DC66FE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D9D9C0-89FA-48CF-B963-A88C46BA65DC}" type="pres">
      <dgm:prSet presAssocID="{C6246420-BBAA-4F3C-9162-98ABF1DC66FE}" presName="negativeSpace" presStyleCnt="0"/>
      <dgm:spPr/>
    </dgm:pt>
    <dgm:pt modelId="{300804B9-224F-450D-93D1-BE523E67C69B}" type="pres">
      <dgm:prSet presAssocID="{C6246420-BBAA-4F3C-9162-98ABF1DC66FE}" presName="childText" presStyleLbl="conFgAcc1" presStyleIdx="1" presStyleCnt="5">
        <dgm:presLayoutVars>
          <dgm:bulletEnabled val="1"/>
        </dgm:presLayoutVars>
      </dgm:prSet>
      <dgm:spPr/>
    </dgm:pt>
    <dgm:pt modelId="{24479156-B4A6-44D6-AB03-AEBD3B60E5EB}" type="pres">
      <dgm:prSet presAssocID="{D0F7DAD7-C218-47DC-95D7-0025C7C07C18}" presName="spaceBetweenRectangles" presStyleCnt="0"/>
      <dgm:spPr/>
    </dgm:pt>
    <dgm:pt modelId="{72422BAE-D935-43FB-8395-2EB109D3A56C}" type="pres">
      <dgm:prSet presAssocID="{D615E30F-50C2-4630-886E-E3B12106DD87}" presName="parentLin" presStyleCnt="0"/>
      <dgm:spPr/>
    </dgm:pt>
    <dgm:pt modelId="{ACA3D6DC-86EE-4AC4-B586-791043F18C7C}" type="pres">
      <dgm:prSet presAssocID="{D615E30F-50C2-4630-886E-E3B12106DD87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7CDECBFF-EEEF-467F-AC45-309D4AC9E3E8}" type="pres">
      <dgm:prSet presAssocID="{D615E30F-50C2-4630-886E-E3B12106DD87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2F8CE-B789-4012-B55A-2F6EA6BAD860}" type="pres">
      <dgm:prSet presAssocID="{D615E30F-50C2-4630-886E-E3B12106DD87}" presName="negativeSpace" presStyleCnt="0"/>
      <dgm:spPr/>
    </dgm:pt>
    <dgm:pt modelId="{0E40F7E5-619F-4ED1-9E91-BFB1CC869B9F}" type="pres">
      <dgm:prSet presAssocID="{D615E30F-50C2-4630-886E-E3B12106DD87}" presName="childText" presStyleLbl="conFgAcc1" presStyleIdx="2" presStyleCnt="5">
        <dgm:presLayoutVars>
          <dgm:bulletEnabled val="1"/>
        </dgm:presLayoutVars>
      </dgm:prSet>
      <dgm:spPr/>
    </dgm:pt>
    <dgm:pt modelId="{A226A541-2A74-49BF-9F11-E89F4A0C13F1}" type="pres">
      <dgm:prSet presAssocID="{C02A1C43-6583-43BA-BDA4-C231D042F059}" presName="spaceBetweenRectangles" presStyleCnt="0"/>
      <dgm:spPr/>
    </dgm:pt>
    <dgm:pt modelId="{15785119-E5D4-4757-81C3-CA5122144069}" type="pres">
      <dgm:prSet presAssocID="{CF21E98C-6DEB-4EBE-9145-A6FB6AC8B5AC}" presName="parentLin" presStyleCnt="0"/>
      <dgm:spPr/>
    </dgm:pt>
    <dgm:pt modelId="{EE52185E-4B03-4157-9BA0-180297233213}" type="pres">
      <dgm:prSet presAssocID="{CF21E98C-6DEB-4EBE-9145-A6FB6AC8B5AC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AFAAE2E8-9FBC-4610-BD7E-D0BD9249C5A3}" type="pres">
      <dgm:prSet presAssocID="{CF21E98C-6DEB-4EBE-9145-A6FB6AC8B5AC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99AD56-DBC2-48F8-A196-819FECE9313E}" type="pres">
      <dgm:prSet presAssocID="{CF21E98C-6DEB-4EBE-9145-A6FB6AC8B5AC}" presName="negativeSpace" presStyleCnt="0"/>
      <dgm:spPr/>
    </dgm:pt>
    <dgm:pt modelId="{81907361-B1D8-47ED-B5BA-D87A57047718}" type="pres">
      <dgm:prSet presAssocID="{CF21E98C-6DEB-4EBE-9145-A6FB6AC8B5AC}" presName="childText" presStyleLbl="conFgAcc1" presStyleIdx="3" presStyleCnt="5">
        <dgm:presLayoutVars>
          <dgm:bulletEnabled val="1"/>
        </dgm:presLayoutVars>
      </dgm:prSet>
      <dgm:spPr/>
    </dgm:pt>
    <dgm:pt modelId="{13A123D3-8918-41E7-81F7-960AC6333E65}" type="pres">
      <dgm:prSet presAssocID="{8A945023-073B-465C-B0E7-04C45FDB4B49}" presName="spaceBetweenRectangles" presStyleCnt="0"/>
      <dgm:spPr/>
    </dgm:pt>
    <dgm:pt modelId="{4FC3EE14-083D-4292-B90E-D141005AEC26}" type="pres">
      <dgm:prSet presAssocID="{FE73E60F-173C-4337-8F3E-B58F3E8E2347}" presName="parentLin" presStyleCnt="0"/>
      <dgm:spPr/>
    </dgm:pt>
    <dgm:pt modelId="{7E826B12-0EAB-4F57-A26C-A3C6EF04CB5B}" type="pres">
      <dgm:prSet presAssocID="{FE73E60F-173C-4337-8F3E-B58F3E8E2347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614D8CBA-B492-49A9-B1E8-5C80B016DE7A}" type="pres">
      <dgm:prSet presAssocID="{FE73E60F-173C-4337-8F3E-B58F3E8E234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34A4CD-E0E3-4A86-AD86-20FF83823FE1}" type="pres">
      <dgm:prSet presAssocID="{FE73E60F-173C-4337-8F3E-B58F3E8E2347}" presName="negativeSpace" presStyleCnt="0"/>
      <dgm:spPr/>
    </dgm:pt>
    <dgm:pt modelId="{7948CA54-B0D0-450B-B2CC-458CE3DF54F4}" type="pres">
      <dgm:prSet presAssocID="{FE73E60F-173C-4337-8F3E-B58F3E8E234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9C63AB7A-AAA4-4CEA-8E51-8A19A396F609}" srcId="{6994246D-95B8-44AD-B17A-073AEE336DA0}" destId="{FE73E60F-173C-4337-8F3E-B58F3E8E2347}" srcOrd="4" destOrd="0" parTransId="{B934DE40-B3F1-430A-B376-41E1DB8018A9}" sibTransId="{1BADBEE5-8790-49F5-A268-15DC60CBB4A3}"/>
    <dgm:cxn modelId="{5AE86232-5CDB-4464-81D5-5E6F81D80CBB}" type="presOf" srcId="{CF21E98C-6DEB-4EBE-9145-A6FB6AC8B5AC}" destId="{AFAAE2E8-9FBC-4610-BD7E-D0BD9249C5A3}" srcOrd="1" destOrd="0" presId="urn:microsoft.com/office/officeart/2005/8/layout/list1"/>
    <dgm:cxn modelId="{20802EAE-15BB-4189-A542-480499DF0EBC}" srcId="{6994246D-95B8-44AD-B17A-073AEE336DA0}" destId="{CF21E98C-6DEB-4EBE-9145-A6FB6AC8B5AC}" srcOrd="3" destOrd="0" parTransId="{3046FF06-6E14-4603-A5CC-8B5535C8AD3D}" sibTransId="{8A945023-073B-465C-B0E7-04C45FDB4B49}"/>
    <dgm:cxn modelId="{4161F65E-BE10-4D00-AF58-9A9C9A86D490}" srcId="{6994246D-95B8-44AD-B17A-073AEE336DA0}" destId="{CC74EC48-D219-4456-9552-EDA791384E94}" srcOrd="0" destOrd="0" parTransId="{E7F08DD9-7DA7-490A-BD1B-BA0B63BE597F}" sibTransId="{1F377632-F568-4479-88B2-7DF0B2078C2B}"/>
    <dgm:cxn modelId="{49DA3CB6-E146-47ED-A8D5-96E1CE1CC1BD}" type="presOf" srcId="{CC74EC48-D219-4456-9552-EDA791384E94}" destId="{A333720B-AFB8-4CE6-9C87-C941F80E6A9E}" srcOrd="0" destOrd="0" presId="urn:microsoft.com/office/officeart/2005/8/layout/list1"/>
    <dgm:cxn modelId="{138BF9FD-2BD9-43BD-AD72-B4F0F727571E}" type="presOf" srcId="{FE73E60F-173C-4337-8F3E-B58F3E8E2347}" destId="{7E826B12-0EAB-4F57-A26C-A3C6EF04CB5B}" srcOrd="0" destOrd="0" presId="urn:microsoft.com/office/officeart/2005/8/layout/list1"/>
    <dgm:cxn modelId="{94DDC01F-D975-4845-9024-EC336967646E}" type="presOf" srcId="{CC74EC48-D219-4456-9552-EDA791384E94}" destId="{74FEDF3D-3F28-426A-8206-7EECD98A470E}" srcOrd="1" destOrd="0" presId="urn:microsoft.com/office/officeart/2005/8/layout/list1"/>
    <dgm:cxn modelId="{45036332-A410-4163-8E90-211171968B9B}" type="presOf" srcId="{D615E30F-50C2-4630-886E-E3B12106DD87}" destId="{7CDECBFF-EEEF-467F-AC45-309D4AC9E3E8}" srcOrd="1" destOrd="0" presId="urn:microsoft.com/office/officeart/2005/8/layout/list1"/>
    <dgm:cxn modelId="{D1E27ED1-6493-41A5-B9DA-7BC0CC7E2468}" type="presOf" srcId="{C6246420-BBAA-4F3C-9162-98ABF1DC66FE}" destId="{F8A83BD7-008C-4641-B644-84D1F0D7EB4C}" srcOrd="1" destOrd="0" presId="urn:microsoft.com/office/officeart/2005/8/layout/list1"/>
    <dgm:cxn modelId="{4A2C80AD-9C9A-4AFD-A273-835ECCADEEAF}" type="presOf" srcId="{CF21E98C-6DEB-4EBE-9145-A6FB6AC8B5AC}" destId="{EE52185E-4B03-4157-9BA0-180297233213}" srcOrd="0" destOrd="0" presId="urn:microsoft.com/office/officeart/2005/8/layout/list1"/>
    <dgm:cxn modelId="{B4B52D7C-F373-4A97-92A4-57D0626CAAD1}" type="presOf" srcId="{D615E30F-50C2-4630-886E-E3B12106DD87}" destId="{ACA3D6DC-86EE-4AC4-B586-791043F18C7C}" srcOrd="0" destOrd="0" presId="urn:microsoft.com/office/officeart/2005/8/layout/list1"/>
    <dgm:cxn modelId="{00AFDF96-3110-4DDC-AD4C-11A4938BDAEB}" srcId="{6994246D-95B8-44AD-B17A-073AEE336DA0}" destId="{D615E30F-50C2-4630-886E-E3B12106DD87}" srcOrd="2" destOrd="0" parTransId="{E5B9FE5B-B0B2-4110-8804-B05929718C72}" sibTransId="{C02A1C43-6583-43BA-BDA4-C231D042F059}"/>
    <dgm:cxn modelId="{958FA70A-3D12-4D05-B499-01C675012F13}" type="presOf" srcId="{FE73E60F-173C-4337-8F3E-B58F3E8E2347}" destId="{614D8CBA-B492-49A9-B1E8-5C80B016DE7A}" srcOrd="1" destOrd="0" presId="urn:microsoft.com/office/officeart/2005/8/layout/list1"/>
    <dgm:cxn modelId="{DC71CE84-81B7-47D2-BD31-879A5D0DFEE4}" type="presOf" srcId="{C6246420-BBAA-4F3C-9162-98ABF1DC66FE}" destId="{E978E030-2F99-431D-B48F-F25915AB706C}" srcOrd="0" destOrd="0" presId="urn:microsoft.com/office/officeart/2005/8/layout/list1"/>
    <dgm:cxn modelId="{EAA2C25A-ECC7-4911-A04A-47615A63FB6C}" srcId="{6994246D-95B8-44AD-B17A-073AEE336DA0}" destId="{C6246420-BBAA-4F3C-9162-98ABF1DC66FE}" srcOrd="1" destOrd="0" parTransId="{B6CF823D-4ADF-40EC-9B6C-77EFC7F06908}" sibTransId="{D0F7DAD7-C218-47DC-95D7-0025C7C07C18}"/>
    <dgm:cxn modelId="{4B1CE9BC-DDE1-448A-982F-C3172398F469}" type="presOf" srcId="{6994246D-95B8-44AD-B17A-073AEE336DA0}" destId="{E89D3C38-D11B-431E-B4E8-8F86B78043B6}" srcOrd="0" destOrd="0" presId="urn:microsoft.com/office/officeart/2005/8/layout/list1"/>
    <dgm:cxn modelId="{22EC9044-50B3-4B34-91F5-C0C33FB637F4}" type="presParOf" srcId="{E89D3C38-D11B-431E-B4E8-8F86B78043B6}" destId="{3424F1D1-0ED2-4B25-A755-7A77DB4F59F1}" srcOrd="0" destOrd="0" presId="urn:microsoft.com/office/officeart/2005/8/layout/list1"/>
    <dgm:cxn modelId="{6F4ECAC5-E203-4094-9F36-67B3E8A327E1}" type="presParOf" srcId="{3424F1D1-0ED2-4B25-A755-7A77DB4F59F1}" destId="{A333720B-AFB8-4CE6-9C87-C941F80E6A9E}" srcOrd="0" destOrd="0" presId="urn:microsoft.com/office/officeart/2005/8/layout/list1"/>
    <dgm:cxn modelId="{E7E526A9-C7BB-4E9E-8361-ACF960A72658}" type="presParOf" srcId="{3424F1D1-0ED2-4B25-A755-7A77DB4F59F1}" destId="{74FEDF3D-3F28-426A-8206-7EECD98A470E}" srcOrd="1" destOrd="0" presId="urn:microsoft.com/office/officeart/2005/8/layout/list1"/>
    <dgm:cxn modelId="{48D94241-3C50-4771-98E1-85C23868D827}" type="presParOf" srcId="{E89D3C38-D11B-431E-B4E8-8F86B78043B6}" destId="{E8FD4EA1-8743-41F1-9D50-1B12D0A6FED4}" srcOrd="1" destOrd="0" presId="urn:microsoft.com/office/officeart/2005/8/layout/list1"/>
    <dgm:cxn modelId="{75CFCC20-241F-4EB4-B75D-7AF065DCAC31}" type="presParOf" srcId="{E89D3C38-D11B-431E-B4E8-8F86B78043B6}" destId="{9F42556E-6B68-479F-A82B-2602B58524CE}" srcOrd="2" destOrd="0" presId="urn:microsoft.com/office/officeart/2005/8/layout/list1"/>
    <dgm:cxn modelId="{45452884-B944-4F04-ABA4-2F8AEBDEC712}" type="presParOf" srcId="{E89D3C38-D11B-431E-B4E8-8F86B78043B6}" destId="{34527691-ADA8-4101-886A-EDB96D211D97}" srcOrd="3" destOrd="0" presId="urn:microsoft.com/office/officeart/2005/8/layout/list1"/>
    <dgm:cxn modelId="{8E2551DD-65AB-4DE5-8E3A-F1489C2CB740}" type="presParOf" srcId="{E89D3C38-D11B-431E-B4E8-8F86B78043B6}" destId="{D18B2DAB-ACF0-4355-B65D-11DE7835FF4C}" srcOrd="4" destOrd="0" presId="urn:microsoft.com/office/officeart/2005/8/layout/list1"/>
    <dgm:cxn modelId="{49A32173-64C0-4DA1-8FFE-6BFF7D88A32D}" type="presParOf" srcId="{D18B2DAB-ACF0-4355-B65D-11DE7835FF4C}" destId="{E978E030-2F99-431D-B48F-F25915AB706C}" srcOrd="0" destOrd="0" presId="urn:microsoft.com/office/officeart/2005/8/layout/list1"/>
    <dgm:cxn modelId="{ED0B5F90-BBAF-4AE3-9F1C-7D00746937BD}" type="presParOf" srcId="{D18B2DAB-ACF0-4355-B65D-11DE7835FF4C}" destId="{F8A83BD7-008C-4641-B644-84D1F0D7EB4C}" srcOrd="1" destOrd="0" presId="urn:microsoft.com/office/officeart/2005/8/layout/list1"/>
    <dgm:cxn modelId="{C6A9F7A3-C718-42F6-9298-6F949FC63005}" type="presParOf" srcId="{E89D3C38-D11B-431E-B4E8-8F86B78043B6}" destId="{56D9D9C0-89FA-48CF-B963-A88C46BA65DC}" srcOrd="5" destOrd="0" presId="urn:microsoft.com/office/officeart/2005/8/layout/list1"/>
    <dgm:cxn modelId="{34518C8D-8B86-4382-AFAF-15BCDCB28960}" type="presParOf" srcId="{E89D3C38-D11B-431E-B4E8-8F86B78043B6}" destId="{300804B9-224F-450D-93D1-BE523E67C69B}" srcOrd="6" destOrd="0" presId="urn:microsoft.com/office/officeart/2005/8/layout/list1"/>
    <dgm:cxn modelId="{41EF9F9E-CAF2-460C-91C7-B0CD2EA4644F}" type="presParOf" srcId="{E89D3C38-D11B-431E-B4E8-8F86B78043B6}" destId="{24479156-B4A6-44D6-AB03-AEBD3B60E5EB}" srcOrd="7" destOrd="0" presId="urn:microsoft.com/office/officeart/2005/8/layout/list1"/>
    <dgm:cxn modelId="{13CED144-E792-4FA6-9582-F853E3808DC9}" type="presParOf" srcId="{E89D3C38-D11B-431E-B4E8-8F86B78043B6}" destId="{72422BAE-D935-43FB-8395-2EB109D3A56C}" srcOrd="8" destOrd="0" presId="urn:microsoft.com/office/officeart/2005/8/layout/list1"/>
    <dgm:cxn modelId="{668D4BF7-CFA2-4E8D-B5A2-C12650472455}" type="presParOf" srcId="{72422BAE-D935-43FB-8395-2EB109D3A56C}" destId="{ACA3D6DC-86EE-4AC4-B586-791043F18C7C}" srcOrd="0" destOrd="0" presId="urn:microsoft.com/office/officeart/2005/8/layout/list1"/>
    <dgm:cxn modelId="{2D520785-2099-4F82-A774-785C8F70CEA7}" type="presParOf" srcId="{72422BAE-D935-43FB-8395-2EB109D3A56C}" destId="{7CDECBFF-EEEF-467F-AC45-309D4AC9E3E8}" srcOrd="1" destOrd="0" presId="urn:microsoft.com/office/officeart/2005/8/layout/list1"/>
    <dgm:cxn modelId="{D3A0E4A9-92BF-4ABA-B5FB-3EF1E0B7ABF8}" type="presParOf" srcId="{E89D3C38-D11B-431E-B4E8-8F86B78043B6}" destId="{1BB2F8CE-B789-4012-B55A-2F6EA6BAD860}" srcOrd="9" destOrd="0" presId="urn:microsoft.com/office/officeart/2005/8/layout/list1"/>
    <dgm:cxn modelId="{D2C91AC8-8409-4D30-9F10-94B500576C1B}" type="presParOf" srcId="{E89D3C38-D11B-431E-B4E8-8F86B78043B6}" destId="{0E40F7E5-619F-4ED1-9E91-BFB1CC869B9F}" srcOrd="10" destOrd="0" presId="urn:microsoft.com/office/officeart/2005/8/layout/list1"/>
    <dgm:cxn modelId="{67113C9C-B417-4F66-8F48-76E1ED4226D8}" type="presParOf" srcId="{E89D3C38-D11B-431E-B4E8-8F86B78043B6}" destId="{A226A541-2A74-49BF-9F11-E89F4A0C13F1}" srcOrd="11" destOrd="0" presId="urn:microsoft.com/office/officeart/2005/8/layout/list1"/>
    <dgm:cxn modelId="{86BDFE62-7142-49DE-92EA-7E623878B4F6}" type="presParOf" srcId="{E89D3C38-D11B-431E-B4E8-8F86B78043B6}" destId="{15785119-E5D4-4757-81C3-CA5122144069}" srcOrd="12" destOrd="0" presId="urn:microsoft.com/office/officeart/2005/8/layout/list1"/>
    <dgm:cxn modelId="{F2244F14-4F01-4CE8-A781-895583E39927}" type="presParOf" srcId="{15785119-E5D4-4757-81C3-CA5122144069}" destId="{EE52185E-4B03-4157-9BA0-180297233213}" srcOrd="0" destOrd="0" presId="urn:microsoft.com/office/officeart/2005/8/layout/list1"/>
    <dgm:cxn modelId="{8CC75930-D668-4E75-BD50-3EB82FC7E633}" type="presParOf" srcId="{15785119-E5D4-4757-81C3-CA5122144069}" destId="{AFAAE2E8-9FBC-4610-BD7E-D0BD9249C5A3}" srcOrd="1" destOrd="0" presId="urn:microsoft.com/office/officeart/2005/8/layout/list1"/>
    <dgm:cxn modelId="{DF2D5171-CD21-4A08-990A-3AD33A8316B7}" type="presParOf" srcId="{E89D3C38-D11B-431E-B4E8-8F86B78043B6}" destId="{9199AD56-DBC2-48F8-A196-819FECE9313E}" srcOrd="13" destOrd="0" presId="urn:microsoft.com/office/officeart/2005/8/layout/list1"/>
    <dgm:cxn modelId="{8830691F-AE34-40F7-9EEA-D553E62BCA63}" type="presParOf" srcId="{E89D3C38-D11B-431E-B4E8-8F86B78043B6}" destId="{81907361-B1D8-47ED-B5BA-D87A57047718}" srcOrd="14" destOrd="0" presId="urn:microsoft.com/office/officeart/2005/8/layout/list1"/>
    <dgm:cxn modelId="{DF335919-10C7-4330-A6AD-9786323509B0}" type="presParOf" srcId="{E89D3C38-D11B-431E-B4E8-8F86B78043B6}" destId="{13A123D3-8918-41E7-81F7-960AC6333E65}" srcOrd="15" destOrd="0" presId="urn:microsoft.com/office/officeart/2005/8/layout/list1"/>
    <dgm:cxn modelId="{C2BB0C23-0DCC-4F1F-B39E-7B4E759594F2}" type="presParOf" srcId="{E89D3C38-D11B-431E-B4E8-8F86B78043B6}" destId="{4FC3EE14-083D-4292-B90E-D141005AEC26}" srcOrd="16" destOrd="0" presId="urn:microsoft.com/office/officeart/2005/8/layout/list1"/>
    <dgm:cxn modelId="{5842AB85-7064-4E1C-8902-13CE318A209E}" type="presParOf" srcId="{4FC3EE14-083D-4292-B90E-D141005AEC26}" destId="{7E826B12-0EAB-4F57-A26C-A3C6EF04CB5B}" srcOrd="0" destOrd="0" presId="urn:microsoft.com/office/officeart/2005/8/layout/list1"/>
    <dgm:cxn modelId="{DF055BA7-9F28-4DF3-BC7C-542D4ECB5110}" type="presParOf" srcId="{4FC3EE14-083D-4292-B90E-D141005AEC26}" destId="{614D8CBA-B492-49A9-B1E8-5C80B016DE7A}" srcOrd="1" destOrd="0" presId="urn:microsoft.com/office/officeart/2005/8/layout/list1"/>
    <dgm:cxn modelId="{9BFC4315-512D-49FD-BDB0-979A8C7622C1}" type="presParOf" srcId="{E89D3C38-D11B-431E-B4E8-8F86B78043B6}" destId="{8C34A4CD-E0E3-4A86-AD86-20FF83823FE1}" srcOrd="17" destOrd="0" presId="urn:microsoft.com/office/officeart/2005/8/layout/list1"/>
    <dgm:cxn modelId="{24C034B7-67A7-4430-874F-1C124583D93E}" type="presParOf" srcId="{E89D3C38-D11B-431E-B4E8-8F86B78043B6}" destId="{7948CA54-B0D0-450B-B2CC-458CE3DF54F4}" srcOrd="18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4564D3-5568-4429-AA42-4134F958639C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4F0662-07FE-4328-833E-5AD527656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4564D3-5568-4429-AA42-4134F958639C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4F0662-07FE-4328-833E-5AD527656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4564D3-5568-4429-AA42-4134F958639C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4F0662-07FE-4328-833E-5AD527656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4564D3-5568-4429-AA42-4134F958639C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4F0662-07FE-4328-833E-5AD527656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4564D3-5568-4429-AA42-4134F958639C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4F0662-07FE-4328-833E-5AD527656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4564D3-5568-4429-AA42-4134F958639C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4F0662-07FE-4328-833E-5AD527656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4564D3-5568-4429-AA42-4134F958639C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4F0662-07FE-4328-833E-5AD527656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4564D3-5568-4429-AA42-4134F958639C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4F0662-07FE-4328-833E-5AD527656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4564D3-5568-4429-AA42-4134F958639C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4F0662-07FE-4328-833E-5AD527656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4564D3-5568-4429-AA42-4134F958639C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4F0662-07FE-4328-833E-5AD527656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4564D3-5568-4429-AA42-4134F958639C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4F0662-07FE-4328-833E-5AD5276560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34564D3-5568-4429-AA42-4134F958639C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64F0662-07FE-4328-833E-5AD527656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/>
              <a:t>АЛГЕБРА </a:t>
            </a:r>
            <a:br>
              <a:rPr lang="ru-RU" sz="5400" dirty="0" smtClean="0"/>
            </a:br>
            <a:r>
              <a:rPr lang="ru-RU" sz="5400" dirty="0" smtClean="0"/>
              <a:t>ВЫСКАЗЫВАНИЙ</a:t>
            </a:r>
            <a:endParaRPr lang="ru-RU" sz="5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71546"/>
            <a:ext cx="8183880" cy="418795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Задание.</a:t>
            </a:r>
            <a:r>
              <a:rPr lang="ru-RU" dirty="0" smtClean="0"/>
              <a:t> Приведите примеры конъюнкции.</a:t>
            </a:r>
          </a:p>
          <a:p>
            <a:endParaRPr lang="ru-RU" dirty="0" smtClean="0"/>
          </a:p>
          <a:p>
            <a:r>
              <a:rPr lang="ru-RU" b="1" dirty="0" smtClean="0"/>
              <a:t>Пример.</a:t>
            </a:r>
            <a:r>
              <a:rPr lang="ru-RU" dirty="0" smtClean="0"/>
              <a:t> Рассмотрим два высказывания А={ Завтра будет мороз}, и</a:t>
            </a:r>
          </a:p>
          <a:p>
            <a:r>
              <a:rPr lang="ru-RU" dirty="0" smtClean="0"/>
              <a:t>В={ Завтра будет идти снег}. </a:t>
            </a:r>
          </a:p>
          <a:p>
            <a:endParaRPr lang="ru-RU" dirty="0" smtClean="0"/>
          </a:p>
          <a:p>
            <a:r>
              <a:rPr lang="ru-RU" dirty="0" smtClean="0"/>
              <a:t>Новое высказывание А&amp;В истинно лишь в случае, когда будут истинны оба этих высказывания.</a:t>
            </a:r>
          </a:p>
          <a:p>
            <a:endParaRPr lang="ru-RU" dirty="0" smtClean="0"/>
          </a:p>
          <a:p>
            <a:r>
              <a:rPr lang="ru-RU" dirty="0" smtClean="0"/>
              <a:t>В русском языке конъюнкции также соответствуют, кроме союза «и», связки «а» и «но».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ru-RU" sz="5100" b="1" dirty="0" smtClean="0"/>
              <a:t>Дизъюнкция.</a:t>
            </a:r>
            <a:endParaRPr lang="ru-RU" sz="5100" dirty="0" smtClean="0"/>
          </a:p>
          <a:p>
            <a:pPr>
              <a:lnSpc>
                <a:spcPct val="170000"/>
              </a:lnSpc>
            </a:pPr>
            <a:r>
              <a:rPr lang="ru-RU" sz="3600" b="1" i="1" dirty="0" smtClean="0">
                <a:solidFill>
                  <a:schemeClr val="accent1"/>
                </a:solidFill>
              </a:rPr>
              <a:t>Определение. </a:t>
            </a:r>
            <a:r>
              <a:rPr lang="ru-RU" sz="3600" b="1" dirty="0" smtClean="0"/>
              <a:t>Высказывание, составленное из двух и более высказываний путем объединения их связкой «ИЛИ», называется дизъюнкцией или логическим сложением.</a:t>
            </a:r>
            <a:endParaRPr lang="ru-RU" sz="3600" dirty="0" smtClean="0"/>
          </a:p>
          <a:p>
            <a:pPr>
              <a:lnSpc>
                <a:spcPct val="170000"/>
              </a:lnSpc>
            </a:pPr>
            <a:r>
              <a:rPr lang="ru-RU" sz="3600" b="1" i="1" dirty="0" smtClean="0">
                <a:solidFill>
                  <a:schemeClr val="accent1"/>
                </a:solidFill>
              </a:rPr>
              <a:t>Правило. </a:t>
            </a:r>
            <a:r>
              <a:rPr lang="ru-RU" sz="3600" b="1" dirty="0" smtClean="0"/>
              <a:t>Составное высказывание, образованное с помощью дизъюнкции, истинно тогда, когда истинно хотя бы одно, входящих в него простых высказывания.</a:t>
            </a:r>
            <a:endParaRPr lang="ru-RU" sz="3600" dirty="0" smtClean="0"/>
          </a:p>
          <a:p>
            <a:pPr>
              <a:lnSpc>
                <a:spcPct val="170000"/>
              </a:lnSpc>
            </a:pPr>
            <a:r>
              <a:rPr lang="ru-RU" sz="3600" b="1" i="1" dirty="0" smtClean="0">
                <a:solidFill>
                  <a:schemeClr val="accent1"/>
                </a:solidFill>
              </a:rPr>
              <a:t>Обозначение.</a:t>
            </a:r>
            <a:r>
              <a:rPr lang="ru-RU" sz="3600" dirty="0" smtClean="0">
                <a:solidFill>
                  <a:schemeClr val="accent1"/>
                </a:solidFill>
              </a:rPr>
              <a:t> </a:t>
            </a:r>
            <a:r>
              <a:rPr lang="ru-RU" sz="3600" dirty="0" smtClean="0"/>
              <a:t>А В, А+В, А </a:t>
            </a:r>
            <a:r>
              <a:rPr lang="en-US" sz="3600" dirty="0" smtClean="0"/>
              <a:t>or </a:t>
            </a:r>
            <a:r>
              <a:rPr lang="ru-RU" sz="3600" dirty="0" smtClean="0"/>
              <a:t>В.</a:t>
            </a:r>
          </a:p>
          <a:p>
            <a:pPr>
              <a:lnSpc>
                <a:spcPct val="170000"/>
              </a:lnSpc>
            </a:pPr>
            <a:r>
              <a:rPr lang="ru-RU" sz="3600" b="1" dirty="0" smtClean="0">
                <a:solidFill>
                  <a:schemeClr val="accent1"/>
                </a:solidFill>
              </a:rPr>
              <a:t>Таблица истинности.</a:t>
            </a:r>
            <a:endParaRPr lang="ru-RU" sz="3600" dirty="0" smtClean="0">
              <a:solidFill>
                <a:schemeClr val="accent1"/>
              </a:solidFill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000496" y="4143380"/>
          <a:ext cx="1928826" cy="1643075"/>
        </p:xfrm>
        <a:graphic>
          <a:graphicData uri="http://schemas.openxmlformats.org/drawingml/2006/table">
            <a:tbl>
              <a:tblPr/>
              <a:tblGrid>
                <a:gridCol w="543439"/>
                <a:gridCol w="619980"/>
                <a:gridCol w="765407"/>
              </a:tblGrid>
              <a:tr h="328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А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+В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0" y="0"/>
          <a:ext cx="142875" cy="123825"/>
        </p:xfrm>
        <a:graphic>
          <a:graphicData uri="http://schemas.openxmlformats.org/presentationml/2006/ole">
            <p:oleObj spid="_x0000_s22529" name="Формула" r:id="rId3" imgW="139518" imgH="126835" progId="Equation.3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684598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ru-RU" b="1" dirty="0" smtClean="0"/>
              <a:t>Задание.</a:t>
            </a:r>
            <a:r>
              <a:rPr lang="ru-RU" dirty="0" smtClean="0"/>
              <a:t> Приведите примеры.</a:t>
            </a:r>
          </a:p>
          <a:p>
            <a:pPr>
              <a:lnSpc>
                <a:spcPct val="170000"/>
              </a:lnSpc>
              <a:buNone/>
            </a:pPr>
            <a:endParaRPr lang="ru-RU" dirty="0" smtClean="0"/>
          </a:p>
          <a:p>
            <a:pPr>
              <a:lnSpc>
                <a:spcPct val="170000"/>
              </a:lnSpc>
            </a:pPr>
            <a:r>
              <a:rPr lang="ru-RU" b="1" dirty="0" smtClean="0"/>
              <a:t>Пример. </a:t>
            </a:r>
            <a:r>
              <a:rPr lang="ru-RU" dirty="0" smtClean="0"/>
              <a:t>Пусть А={Колумб был в Индии}, и В={Колумб был в Египте}. </a:t>
            </a:r>
          </a:p>
          <a:p>
            <a:pPr>
              <a:lnSpc>
                <a:spcPct val="170000"/>
              </a:lnSpc>
            </a:pPr>
            <a:endParaRPr lang="ru-RU" dirty="0" smtClean="0"/>
          </a:p>
          <a:p>
            <a:pPr>
              <a:lnSpc>
                <a:spcPct val="170000"/>
              </a:lnSpc>
              <a:buNone/>
            </a:pPr>
            <a:r>
              <a:rPr lang="ru-RU" dirty="0" smtClean="0"/>
              <a:t>Высказывание  А В будет истинно как в случае, если Колумб был в Индии, но не был  в Египте, так и в случае, если он был в Египте, но не был в Индии. Но это высказывание будет ложно, т.к. он не был ни в Индии, ни в Египте.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ru-RU" sz="5100" b="1" dirty="0" smtClean="0"/>
              <a:t>Исключающее ИЛИ.</a:t>
            </a:r>
            <a:endParaRPr lang="ru-RU" sz="5100" dirty="0" smtClean="0"/>
          </a:p>
          <a:p>
            <a:pPr>
              <a:lnSpc>
                <a:spcPct val="170000"/>
              </a:lnSpc>
            </a:pPr>
            <a:r>
              <a:rPr lang="ru-RU" sz="3600" b="1" i="1" dirty="0" smtClean="0">
                <a:solidFill>
                  <a:schemeClr val="accent1"/>
                </a:solidFill>
              </a:rPr>
              <a:t>Определение. </a:t>
            </a:r>
            <a:r>
              <a:rPr lang="ru-RU" sz="3600" b="1" dirty="0" smtClean="0"/>
              <a:t>Высказывание, составленное из двух и более высказываний путем объединения их связкой «ЛИБО», называется разделительной дизъюнкцией (строгой), исключающим «или», сложением по модулю 2.</a:t>
            </a:r>
          </a:p>
          <a:p>
            <a:pPr>
              <a:lnSpc>
                <a:spcPct val="170000"/>
              </a:lnSpc>
            </a:pPr>
            <a:r>
              <a:rPr lang="ru-RU" sz="3600" b="1" i="1" dirty="0" smtClean="0">
                <a:solidFill>
                  <a:schemeClr val="accent1"/>
                </a:solidFill>
              </a:rPr>
              <a:t>Правило. </a:t>
            </a:r>
            <a:r>
              <a:rPr lang="ru-RU" sz="3600" b="1" dirty="0" smtClean="0"/>
              <a:t>Строгая </a:t>
            </a:r>
            <a:r>
              <a:rPr lang="ru-RU" sz="3600" b="1" dirty="0" smtClean="0"/>
              <a:t>или разделительная дизъюнкция – логическая операция, которая ставит в соответствие двум высказываниям новое высказывание, являющееся истинным тогда и только тогда, когда ровно одно из высказываний истинно.</a:t>
            </a:r>
            <a:endParaRPr lang="ru-RU" sz="3600" b="1" dirty="0" smtClean="0"/>
          </a:p>
          <a:p>
            <a:pPr>
              <a:lnSpc>
                <a:spcPct val="170000"/>
              </a:lnSpc>
            </a:pPr>
            <a:r>
              <a:rPr lang="ru-RU" sz="3600" b="1" i="1" dirty="0" smtClean="0">
                <a:solidFill>
                  <a:schemeClr val="accent1"/>
                </a:solidFill>
              </a:rPr>
              <a:t>Обозначение.</a:t>
            </a:r>
            <a:r>
              <a:rPr lang="ru-RU" sz="3600" dirty="0" smtClean="0">
                <a:solidFill>
                  <a:schemeClr val="accent1"/>
                </a:solidFill>
              </a:rPr>
              <a:t> </a:t>
            </a:r>
            <a:r>
              <a:rPr lang="ru-RU" sz="3600" dirty="0" smtClean="0"/>
              <a:t>А </a:t>
            </a:r>
            <a:r>
              <a:rPr lang="ru-RU" sz="3600" dirty="0" smtClean="0">
                <a:sym typeface="Symbol"/>
              </a:rPr>
              <a:t></a:t>
            </a:r>
            <a:r>
              <a:rPr lang="ru-RU" sz="3600" dirty="0" smtClean="0"/>
              <a:t>В.</a:t>
            </a:r>
            <a:endParaRPr lang="ru-RU" sz="3600" dirty="0" smtClean="0"/>
          </a:p>
          <a:p>
            <a:pPr>
              <a:lnSpc>
                <a:spcPct val="170000"/>
              </a:lnSpc>
            </a:pPr>
            <a:r>
              <a:rPr lang="ru-RU" sz="3600" b="1" dirty="0" smtClean="0">
                <a:solidFill>
                  <a:schemeClr val="accent1"/>
                </a:solidFill>
              </a:rPr>
              <a:t>Таблица истинности.</a:t>
            </a:r>
            <a:endParaRPr lang="ru-RU" sz="3600" dirty="0" smtClean="0">
              <a:solidFill>
                <a:schemeClr val="accent1"/>
              </a:solidFill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000496" y="4143380"/>
          <a:ext cx="1928826" cy="1643075"/>
        </p:xfrm>
        <a:graphic>
          <a:graphicData uri="http://schemas.openxmlformats.org/drawingml/2006/table">
            <a:tbl>
              <a:tblPr/>
              <a:tblGrid>
                <a:gridCol w="543439"/>
                <a:gridCol w="619980"/>
                <a:gridCol w="765407"/>
              </a:tblGrid>
              <a:tr h="328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А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sym typeface="Symbol"/>
                        </a:rPr>
                        <a:t>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0" y="0"/>
          <a:ext cx="142875" cy="123825"/>
        </p:xfrm>
        <a:graphic>
          <a:graphicData uri="http://schemas.openxmlformats.org/presentationml/2006/ole">
            <p:oleObj spid="_x0000_s46082" name="Формула" r:id="rId3" imgW="139518" imgH="126835" progId="Equation.3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</a:pPr>
            <a:r>
              <a:rPr lang="ru-RU" dirty="0" smtClean="0"/>
              <a:t>Пример</a:t>
            </a:r>
            <a:r>
              <a:rPr lang="ru-RU" dirty="0" smtClean="0"/>
              <a:t>. Пусть А={ Кошка охотится за мышами </a:t>
            </a:r>
            <a:r>
              <a:rPr lang="ru-RU" dirty="0" smtClean="0"/>
              <a:t>},</a:t>
            </a:r>
          </a:p>
          <a:p>
            <a:pPr>
              <a:lnSpc>
                <a:spcPct val="160000"/>
              </a:lnSpc>
              <a:buNone/>
            </a:pPr>
            <a:r>
              <a:rPr lang="ru-RU" dirty="0" smtClean="0"/>
              <a:t> </a:t>
            </a:r>
            <a:r>
              <a:rPr lang="ru-RU" dirty="0" smtClean="0"/>
              <a:t>  </a:t>
            </a:r>
            <a:r>
              <a:rPr lang="ru-RU" dirty="0" smtClean="0"/>
              <a:t>В={ Кошка спит на диване}. Новое высказывание А </a:t>
            </a:r>
            <a:r>
              <a:rPr lang="ru-RU" dirty="0" smtClean="0">
                <a:sym typeface="Symbol"/>
              </a:rPr>
              <a:t></a:t>
            </a:r>
            <a:r>
              <a:rPr lang="ru-RU" dirty="0" smtClean="0"/>
              <a:t>В </a:t>
            </a:r>
            <a:r>
              <a:rPr lang="ru-RU" dirty="0" smtClean="0"/>
              <a:t>будет истинны в двух случаях, когда кошка охотится за мышами или когда кошка мирно спит. Это высказывание будет ложным, если кошка не делает ни того, ни другого, ровно как и в случае, когда предполагается, что оба события будут происходить одновременно</a:t>
            </a:r>
            <a:r>
              <a:rPr lang="ru-RU" dirty="0" smtClean="0"/>
              <a:t>.</a:t>
            </a:r>
          </a:p>
          <a:p>
            <a:pPr>
              <a:lnSpc>
                <a:spcPct val="160000"/>
              </a:lnSpc>
            </a:pPr>
            <a:endParaRPr lang="ru-RU" dirty="0" smtClean="0"/>
          </a:p>
          <a:p>
            <a:pPr>
              <a:lnSpc>
                <a:spcPct val="160000"/>
              </a:lnSpc>
            </a:pPr>
            <a:r>
              <a:rPr lang="ru-RU" b="1" dirty="0" smtClean="0"/>
              <a:t>Задание</a:t>
            </a:r>
            <a:r>
              <a:rPr lang="ru-RU" dirty="0" smtClean="0"/>
              <a:t>. Приведите примеры.</a:t>
            </a:r>
          </a:p>
          <a:p>
            <a:pPr>
              <a:lnSpc>
                <a:spcPct val="160000"/>
              </a:lnSpc>
            </a:pPr>
            <a:endParaRPr lang="ru-RU" dirty="0" smtClean="0"/>
          </a:p>
          <a:p>
            <a:pPr>
              <a:lnSpc>
                <a:spcPct val="160000"/>
              </a:lnSpc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714356"/>
            <a:ext cx="4569146" cy="820090"/>
          </a:xfrm>
        </p:spPr>
        <p:txBody>
          <a:bodyPr/>
          <a:lstStyle/>
          <a:p>
            <a:r>
              <a:rPr lang="ru-RU" dirty="0" smtClean="0"/>
              <a:t>ИНВЕРСИЯ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357298"/>
            <a:ext cx="8183880" cy="442915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  <a:buNone/>
            </a:pPr>
            <a:endParaRPr lang="ru-RU" sz="3600" dirty="0" smtClean="0"/>
          </a:p>
          <a:p>
            <a:pPr>
              <a:lnSpc>
                <a:spcPct val="170000"/>
              </a:lnSpc>
              <a:buNone/>
            </a:pPr>
            <a:r>
              <a:rPr lang="ru-RU" sz="5600" b="1" i="1" dirty="0" smtClean="0"/>
              <a:t>Определение.</a:t>
            </a:r>
            <a:r>
              <a:rPr lang="ru-RU" sz="5600" b="1" dirty="0" smtClean="0"/>
              <a:t> Отрицание (инверсия) – логическая операция, которая каждому элементарному высказыванию ставит в соответствие новое высказывание, значение которого противоположно исходному.</a:t>
            </a:r>
            <a:endParaRPr lang="ru-RU" sz="5600" dirty="0" smtClean="0"/>
          </a:p>
          <a:p>
            <a:pPr>
              <a:lnSpc>
                <a:spcPct val="170000"/>
              </a:lnSpc>
              <a:buNone/>
            </a:pPr>
            <a:r>
              <a:rPr lang="ru-RU" sz="5600" dirty="0" smtClean="0"/>
              <a:t>В русском языке для построения отрицания используется  связка «неверно, что».</a:t>
            </a:r>
          </a:p>
          <a:p>
            <a:pPr>
              <a:lnSpc>
                <a:spcPct val="170000"/>
              </a:lnSpc>
              <a:buNone/>
            </a:pPr>
            <a:r>
              <a:rPr lang="ru-RU" sz="5600" dirty="0" smtClean="0"/>
              <a:t>Инверсия </a:t>
            </a:r>
            <a:r>
              <a:rPr lang="ru-RU" sz="5600" dirty="0" smtClean="0"/>
              <a:t>обращает истинное высказывание в ложное, а ложное в истинное.</a:t>
            </a:r>
          </a:p>
          <a:p>
            <a:pPr>
              <a:lnSpc>
                <a:spcPct val="170000"/>
              </a:lnSpc>
              <a:buNone/>
            </a:pPr>
            <a:r>
              <a:rPr lang="ru-RU" sz="5600" b="1" dirty="0" smtClean="0"/>
              <a:t>Задание.</a:t>
            </a:r>
            <a:r>
              <a:rPr lang="ru-RU" sz="5600" dirty="0" smtClean="0"/>
              <a:t> Приведите примеры.</a:t>
            </a:r>
          </a:p>
          <a:p>
            <a:pPr>
              <a:lnSpc>
                <a:spcPct val="170000"/>
              </a:lnSpc>
              <a:buNone/>
            </a:pPr>
            <a:r>
              <a:rPr lang="ru-RU" sz="5600" b="1" dirty="0" smtClean="0"/>
              <a:t>Пример</a:t>
            </a:r>
            <a:r>
              <a:rPr lang="ru-RU" sz="5600" dirty="0" smtClean="0"/>
              <a:t>. Отрицанием высказывания { У меня дома есть компьютер}  будет высказывание </a:t>
            </a:r>
            <a:endParaRPr lang="ru-RU" sz="5600" dirty="0" smtClean="0"/>
          </a:p>
          <a:p>
            <a:pPr>
              <a:lnSpc>
                <a:spcPct val="170000"/>
              </a:lnSpc>
              <a:buNone/>
            </a:pPr>
            <a:r>
              <a:rPr lang="ru-RU" sz="5600" dirty="0" smtClean="0"/>
              <a:t>{</a:t>
            </a:r>
            <a:r>
              <a:rPr lang="ru-RU" sz="5600" dirty="0" smtClean="0"/>
              <a:t>Неверно, что у меня дома есть компьютер} или, что то же самое {У меня дома нет компьютера}. </a:t>
            </a:r>
          </a:p>
          <a:p>
            <a:pPr>
              <a:lnSpc>
                <a:spcPct val="170000"/>
              </a:lnSpc>
              <a:buNone/>
            </a:pPr>
            <a:r>
              <a:rPr lang="ru-RU" sz="5600" b="1" i="1" dirty="0" smtClean="0"/>
              <a:t>Обозначение.</a:t>
            </a:r>
            <a:r>
              <a:rPr lang="ru-RU" sz="5600" dirty="0" smtClean="0"/>
              <a:t> ¬А</a:t>
            </a:r>
          </a:p>
          <a:p>
            <a:pPr>
              <a:lnSpc>
                <a:spcPct val="170000"/>
              </a:lnSpc>
              <a:buNone/>
            </a:pPr>
            <a:r>
              <a:rPr lang="ru-RU" sz="5600" b="1" dirty="0" smtClean="0"/>
              <a:t>Таблица истинности.</a:t>
            </a:r>
            <a:endParaRPr lang="ru-RU" sz="5600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786182" y="4929198"/>
          <a:ext cx="1214446" cy="928695"/>
        </p:xfrm>
        <a:graphic>
          <a:graphicData uri="http://schemas.openxmlformats.org/drawingml/2006/table">
            <a:tbl>
              <a:tblPr/>
              <a:tblGrid>
                <a:gridCol w="567274"/>
                <a:gridCol w="647172"/>
              </a:tblGrid>
              <a:tr h="309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¬А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1900" b="1" dirty="0" smtClean="0"/>
              <a:t>Примеры. </a:t>
            </a:r>
            <a:endParaRPr lang="ru-RU" sz="1900" dirty="0" smtClean="0"/>
          </a:p>
          <a:p>
            <a:pPr>
              <a:lnSpc>
                <a:spcPct val="150000"/>
              </a:lnSpc>
              <a:buNone/>
            </a:pPr>
            <a:r>
              <a:rPr lang="ru-RU" sz="1900" dirty="0" smtClean="0"/>
              <a:t>1. Отрицанием высказывания (Я не знаю татарского языка) будет высказывание (Неверно, что я не знаю татарского языка) или (Я знаю татарский язык). </a:t>
            </a:r>
          </a:p>
          <a:p>
            <a:pPr>
              <a:lnSpc>
                <a:spcPct val="150000"/>
              </a:lnSpc>
              <a:buNone/>
            </a:pPr>
            <a:r>
              <a:rPr lang="ru-RU" sz="1900" dirty="0" smtClean="0"/>
              <a:t>2. Отрицанием высказывания {Все юноши 11-х классов — отличники) является высказывание {Неверно, что все юноши 11-х классов — отличники) или {Не все юноши 11-х классов — отличники) или другими словами, {Некоторые юноши 11-х классов — не отличники).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183880" cy="418795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100" dirty="0" smtClean="0"/>
              <a:t>Пример </a:t>
            </a:r>
            <a:r>
              <a:rPr lang="en-US" sz="2100" dirty="0" smtClean="0"/>
              <a:t>3</a:t>
            </a:r>
            <a:r>
              <a:rPr lang="ru-RU" sz="2100" dirty="0" smtClean="0"/>
              <a:t>. </a:t>
            </a:r>
            <a:r>
              <a:rPr lang="ru-RU" sz="2100" dirty="0" smtClean="0"/>
              <a:t>Высказывание {Все юноши 11-х классов — не </a:t>
            </a:r>
            <a:r>
              <a:rPr lang="ru-RU" sz="2100" dirty="0" smtClean="0"/>
              <a:t>отличники</a:t>
            </a:r>
            <a:r>
              <a:rPr lang="en-US" sz="2100" dirty="0" smtClean="0"/>
              <a:t>}</a:t>
            </a:r>
            <a:r>
              <a:rPr lang="ru-RU" sz="2100" dirty="0" smtClean="0"/>
              <a:t> </a:t>
            </a:r>
            <a:r>
              <a:rPr lang="ru-RU" sz="2100" dirty="0" smtClean="0"/>
              <a:t>не является отрицанием высказывания </a:t>
            </a:r>
            <a:r>
              <a:rPr lang="en-US" sz="2100" dirty="0" smtClean="0"/>
              <a:t>{</a:t>
            </a:r>
            <a:r>
              <a:rPr lang="ru-RU" sz="2100" dirty="0" smtClean="0"/>
              <a:t>Все </a:t>
            </a:r>
            <a:r>
              <a:rPr lang="ru-RU" sz="2100" dirty="0" smtClean="0"/>
              <a:t>юноши 11-х классов — </a:t>
            </a:r>
            <a:r>
              <a:rPr lang="ru-RU" sz="2100" dirty="0" smtClean="0"/>
              <a:t>отличники</a:t>
            </a:r>
            <a:r>
              <a:rPr lang="en-US" sz="2100" dirty="0" smtClean="0"/>
              <a:t>}</a:t>
            </a:r>
            <a:r>
              <a:rPr lang="ru-RU" sz="2100" dirty="0" smtClean="0"/>
              <a:t>. </a:t>
            </a:r>
            <a:endParaRPr lang="en-US" sz="2100" dirty="0" smtClean="0"/>
          </a:p>
          <a:p>
            <a:pPr>
              <a:lnSpc>
                <a:spcPct val="150000"/>
              </a:lnSpc>
              <a:buNone/>
            </a:pPr>
            <a:r>
              <a:rPr lang="ru-RU" sz="2100" dirty="0" smtClean="0"/>
              <a:t>Объясняется </a:t>
            </a:r>
            <a:r>
              <a:rPr lang="ru-RU" sz="2100" dirty="0" smtClean="0"/>
              <a:t>это следующим образом. </a:t>
            </a:r>
            <a:endParaRPr lang="en-US" sz="2100" dirty="0" smtClean="0"/>
          </a:p>
          <a:p>
            <a:pPr>
              <a:lnSpc>
                <a:spcPct val="150000"/>
              </a:lnSpc>
              <a:buNone/>
            </a:pPr>
            <a:r>
              <a:rPr lang="ru-RU" sz="2100" dirty="0" smtClean="0"/>
              <a:t>Высказывание </a:t>
            </a:r>
            <a:r>
              <a:rPr lang="ru-RU" sz="2100" dirty="0" smtClean="0"/>
              <a:t>{Все юноши 11-х классов — отличники) ложно. Отрицанием к ложному высказыванию должно быть высказывание, являющееся истинным. </a:t>
            </a:r>
            <a:endParaRPr lang="en-US" sz="2100" dirty="0" smtClean="0"/>
          </a:p>
          <a:p>
            <a:pPr>
              <a:lnSpc>
                <a:spcPct val="150000"/>
              </a:lnSpc>
              <a:buNone/>
            </a:pPr>
            <a:r>
              <a:rPr lang="ru-RU" sz="2100" dirty="0" smtClean="0"/>
              <a:t>Но </a:t>
            </a:r>
            <a:r>
              <a:rPr lang="ru-RU" sz="2100" dirty="0" smtClean="0"/>
              <a:t>высказывание (Все юноши 11-х классов не отличники) не является истинным, так как среди </a:t>
            </a:r>
            <a:r>
              <a:rPr lang="ru-RU" sz="2100" dirty="0" err="1" smtClean="0"/>
              <a:t>одиннадцатиклассников</a:t>
            </a:r>
            <a:r>
              <a:rPr lang="ru-RU" sz="2100" dirty="0" smtClean="0"/>
              <a:t> есть как отличники, так и не отличники.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428736"/>
            <a:ext cx="8183880" cy="41879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1800" dirty="0" smtClean="0"/>
              <a:t>Пример 2. Для высказывания </a:t>
            </a:r>
            <a:r>
              <a:rPr lang="en-US" sz="1800" dirty="0" smtClean="0"/>
              <a:t>{</a:t>
            </a:r>
            <a:r>
              <a:rPr lang="ru-RU" sz="1800" dirty="0" smtClean="0"/>
              <a:t>На </a:t>
            </a:r>
            <a:r>
              <a:rPr lang="ru-RU" sz="1800" dirty="0" smtClean="0"/>
              <a:t>стоянке стоят красные «Жигули»} следующие предложения отрицаниями являться не будут:</a:t>
            </a:r>
          </a:p>
          <a:p>
            <a:pPr>
              <a:lnSpc>
                <a:spcPct val="150000"/>
              </a:lnSpc>
              <a:buNone/>
            </a:pPr>
            <a:r>
              <a:rPr lang="ru-RU" sz="1800" dirty="0" smtClean="0"/>
              <a:t>1) </a:t>
            </a:r>
            <a:r>
              <a:rPr lang="en-US" sz="1800" dirty="0" smtClean="0"/>
              <a:t>{</a:t>
            </a:r>
            <a:r>
              <a:rPr lang="ru-RU" sz="1800" dirty="0" smtClean="0"/>
              <a:t>На </a:t>
            </a:r>
            <a:r>
              <a:rPr lang="ru-RU" sz="1800" dirty="0" smtClean="0"/>
              <a:t>стоянке стоят не красные «Жигули</a:t>
            </a:r>
            <a:r>
              <a:rPr lang="ru-RU" sz="1800" dirty="0" smtClean="0"/>
              <a:t>»</a:t>
            </a:r>
            <a:r>
              <a:rPr lang="en-US" sz="1800" dirty="0" smtClean="0"/>
              <a:t>}</a:t>
            </a:r>
            <a:r>
              <a:rPr lang="ru-RU" sz="1800" dirty="0" smtClean="0"/>
              <a:t>;</a:t>
            </a:r>
            <a:endParaRPr lang="ru-RU" sz="1800" dirty="0" smtClean="0"/>
          </a:p>
          <a:p>
            <a:pPr>
              <a:lnSpc>
                <a:spcPct val="150000"/>
              </a:lnSpc>
              <a:buNone/>
            </a:pPr>
            <a:r>
              <a:rPr lang="ru-RU" sz="1800" dirty="0" smtClean="0"/>
              <a:t>2) </a:t>
            </a:r>
            <a:r>
              <a:rPr lang="en-US" sz="1800" dirty="0" smtClean="0"/>
              <a:t>{</a:t>
            </a:r>
            <a:r>
              <a:rPr lang="ru-RU" sz="1800" dirty="0" smtClean="0"/>
              <a:t>На </a:t>
            </a:r>
            <a:r>
              <a:rPr lang="ru-RU" sz="1800" dirty="0" smtClean="0"/>
              <a:t>стоянке стоит белый «Мерседес</a:t>
            </a:r>
            <a:r>
              <a:rPr lang="ru-RU" sz="1800" dirty="0" smtClean="0"/>
              <a:t>»</a:t>
            </a:r>
            <a:r>
              <a:rPr lang="en-US" sz="1800" dirty="0" smtClean="0"/>
              <a:t>}</a:t>
            </a:r>
            <a:r>
              <a:rPr lang="ru-RU" sz="1800" dirty="0" smtClean="0"/>
              <a:t>;</a:t>
            </a:r>
            <a:endParaRPr lang="ru-RU" sz="1800" dirty="0" smtClean="0"/>
          </a:p>
          <a:p>
            <a:pPr>
              <a:lnSpc>
                <a:spcPct val="150000"/>
              </a:lnSpc>
              <a:buNone/>
            </a:pPr>
            <a:r>
              <a:rPr lang="ru-RU" sz="1800" dirty="0" smtClean="0"/>
              <a:t>З) {Красные «Жигули» стоят не на </a:t>
            </a:r>
            <a:r>
              <a:rPr lang="ru-RU" sz="1800" dirty="0" smtClean="0"/>
              <a:t>стоянке</a:t>
            </a:r>
            <a:r>
              <a:rPr lang="en-US" sz="1800" dirty="0" smtClean="0"/>
              <a:t>}</a:t>
            </a:r>
            <a:r>
              <a:rPr lang="ru-RU" sz="1800" dirty="0" smtClean="0"/>
              <a:t>.</a:t>
            </a:r>
            <a:endParaRPr lang="ru-RU" sz="1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214422"/>
            <a:ext cx="8183880" cy="4187952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sz="1800" b="1" dirty="0" smtClean="0"/>
              <a:t>Правило построения отрицания к простому высказыванию:</a:t>
            </a:r>
            <a:endParaRPr lang="ru-RU" sz="1800" dirty="0" smtClean="0"/>
          </a:p>
          <a:p>
            <a:pPr>
              <a:lnSpc>
                <a:spcPct val="150000"/>
              </a:lnSpc>
              <a:buNone/>
            </a:pPr>
            <a:r>
              <a:rPr lang="ru-RU" sz="1800" dirty="0" smtClean="0"/>
              <a:t>При построении отрицания к простому высказыванию либо используется речевой оборот «неверно, что», либо отрицание строится к сказуемому, тогда к сказуемому добавляется частица «не», при этом слово «все» заменяется на «некоторые» и наоборот.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285860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785794"/>
            <a:ext cx="8183880" cy="4187952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/>
              <a:t>Задание.</a:t>
            </a:r>
            <a:r>
              <a:rPr lang="ru-RU" sz="2400" dirty="0" smtClean="0"/>
              <a:t> Постройте отрицание для высказываний:</a:t>
            </a:r>
          </a:p>
          <a:p>
            <a:pPr>
              <a:lnSpc>
                <a:spcPct val="150000"/>
              </a:lnSpc>
            </a:pPr>
            <a:r>
              <a:rPr lang="ru-RU" sz="1800" dirty="0" smtClean="0"/>
              <a:t>Все ребята умеют плавать.</a:t>
            </a:r>
          </a:p>
          <a:p>
            <a:pPr>
              <a:lnSpc>
                <a:spcPct val="150000"/>
              </a:lnSpc>
            </a:pPr>
            <a:r>
              <a:rPr lang="ru-RU" sz="1800" dirty="0" smtClean="0"/>
              <a:t>Невозможно создать вечный двигатель.</a:t>
            </a:r>
          </a:p>
          <a:p>
            <a:pPr>
              <a:lnSpc>
                <a:spcPct val="150000"/>
              </a:lnSpc>
            </a:pPr>
            <a:r>
              <a:rPr lang="ru-RU" sz="1800" dirty="0" smtClean="0"/>
              <a:t>Каждый человек – художник.</a:t>
            </a:r>
          </a:p>
          <a:p>
            <a:pPr>
              <a:lnSpc>
                <a:spcPct val="150000"/>
              </a:lnSpc>
            </a:pPr>
            <a:r>
              <a:rPr lang="ru-RU" sz="1800" dirty="0" smtClean="0"/>
              <a:t>Человек все может.</a:t>
            </a:r>
          </a:p>
          <a:p>
            <a:pPr>
              <a:lnSpc>
                <a:spcPct val="150000"/>
              </a:lnSpc>
            </a:pPr>
            <a:r>
              <a:rPr lang="ru-RU" sz="1800" dirty="0" smtClean="0"/>
              <a:t>Сегодня в театре идет опера «Евгений Онегин».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100" b="1" dirty="0" smtClean="0"/>
              <a:t>. Приоритет операций.</a:t>
            </a:r>
            <a:endParaRPr lang="ru-RU" sz="2100" dirty="0" smtClean="0"/>
          </a:p>
          <a:p>
            <a:pPr>
              <a:lnSpc>
                <a:spcPct val="150000"/>
              </a:lnSpc>
              <a:buNone/>
            </a:pPr>
            <a:r>
              <a:rPr lang="ru-RU" sz="2100" dirty="0" smtClean="0"/>
              <a:t>Каждое составное высказывание можно выразить в виде формулы (логического выражения), в которую войдут символы, обозначающие высказывания и их отрицания, соединенные знаками логических операций.</a:t>
            </a:r>
          </a:p>
          <a:p>
            <a:pPr>
              <a:lnSpc>
                <a:spcPct val="150000"/>
              </a:lnSpc>
              <a:buNone/>
            </a:pPr>
            <a:r>
              <a:rPr lang="ru-RU" sz="2100" dirty="0" smtClean="0"/>
              <a:t>Старшинство операций:</a:t>
            </a:r>
          </a:p>
          <a:p>
            <a:pPr lvl="1">
              <a:lnSpc>
                <a:spcPct val="150000"/>
              </a:lnSpc>
            </a:pPr>
            <a:r>
              <a:rPr lang="ru-RU" sz="2100" dirty="0" smtClean="0"/>
              <a:t>Инверсия</a:t>
            </a:r>
          </a:p>
          <a:p>
            <a:pPr lvl="1">
              <a:lnSpc>
                <a:spcPct val="150000"/>
              </a:lnSpc>
            </a:pPr>
            <a:r>
              <a:rPr lang="ru-RU" sz="2100" dirty="0" smtClean="0"/>
              <a:t>Конъюнкция</a:t>
            </a:r>
          </a:p>
          <a:p>
            <a:pPr lvl="1">
              <a:lnSpc>
                <a:spcPct val="150000"/>
              </a:lnSpc>
            </a:pPr>
            <a:r>
              <a:rPr lang="ru-RU" sz="2100" dirty="0" smtClean="0"/>
              <a:t>Дизъюнкция</a:t>
            </a:r>
          </a:p>
          <a:p>
            <a:pPr>
              <a:lnSpc>
                <a:spcPct val="150000"/>
              </a:lnSpc>
              <a:buNone/>
            </a:pPr>
            <a:r>
              <a:rPr lang="ru-RU" sz="2100" dirty="0" smtClean="0"/>
              <a:t>Задание. Расставить порядок действий логического выражения</a:t>
            </a:r>
          </a:p>
          <a:p>
            <a:endParaRPr lang="ru-RU" sz="1800" dirty="0" smtClean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0" y="0"/>
          <a:ext cx="1533525" cy="200025"/>
        </p:xfrm>
        <a:graphic>
          <a:graphicData uri="http://schemas.openxmlformats.org/presentationml/2006/ole">
            <p:oleObj spid="_x0000_s50177" name="Формула" r:id="rId3" imgW="1536033" imgH="203112" progId="Equation.3">
              <p:embed/>
            </p:oleObj>
          </a:graphicData>
        </a:graphic>
      </p:graphicFrame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0" y="0"/>
          <a:ext cx="1533525" cy="200025"/>
        </p:xfrm>
        <a:graphic>
          <a:graphicData uri="http://schemas.openxmlformats.org/presentationml/2006/ole">
            <p:oleObj spid="_x0000_s50179" name="Формула" r:id="rId4" imgW="1536033" imgH="203112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2357422" y="4786322"/>
          <a:ext cx="3906837" cy="530225"/>
        </p:xfrm>
        <a:graphic>
          <a:graphicData uri="http://schemas.openxmlformats.org/presentationml/2006/ole">
            <p:oleObj spid="_x0000_s50181" name="Формула" r:id="rId5" imgW="1498320" imgH="203040" progId="Equation.3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604192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ru-RU" b="1" dirty="0" smtClean="0"/>
              <a:t>Задания для учащихся:</a:t>
            </a:r>
            <a:endParaRPr lang="ru-RU" dirty="0" smtClean="0"/>
          </a:p>
          <a:p>
            <a:pPr>
              <a:lnSpc>
                <a:spcPct val="170000"/>
              </a:lnSpc>
              <a:buNone/>
            </a:pPr>
            <a:r>
              <a:rPr lang="ru-RU" dirty="0" smtClean="0"/>
              <a:t>1. В следующих высказываниях выделите простые, обозначив каждое их них буквой; запишите с помощью букв и знаков логических операций каждое составное высказывание.</a:t>
            </a:r>
          </a:p>
          <a:p>
            <a:pPr>
              <a:lnSpc>
                <a:spcPct val="170000"/>
              </a:lnSpc>
              <a:buNone/>
            </a:pPr>
            <a:r>
              <a:rPr lang="ru-RU" dirty="0" smtClean="0"/>
              <a:t>а) Число 376 четное и трехзначное.</a:t>
            </a:r>
          </a:p>
          <a:p>
            <a:pPr>
              <a:lnSpc>
                <a:spcPct val="170000"/>
              </a:lnSpc>
              <a:buNone/>
            </a:pPr>
            <a:r>
              <a:rPr lang="ru-RU" dirty="0" smtClean="0"/>
              <a:t>б) Зимой дети катаются на коньках или на лыжах.</a:t>
            </a:r>
          </a:p>
          <a:p>
            <a:pPr>
              <a:lnSpc>
                <a:spcPct val="170000"/>
              </a:lnSpc>
              <a:buNone/>
            </a:pPr>
            <a:r>
              <a:rPr lang="ru-RU" dirty="0" smtClean="0"/>
              <a:t>в) Новый год мы встретим на даче либо на Красной площади.</a:t>
            </a:r>
          </a:p>
          <a:p>
            <a:pPr>
              <a:lnSpc>
                <a:spcPct val="170000"/>
              </a:lnSpc>
              <a:buNone/>
            </a:pPr>
            <a:r>
              <a:rPr lang="ru-RU" dirty="0" smtClean="0"/>
              <a:t>г) Неверно, что Солнце движется вокруг Земли.</a:t>
            </a:r>
          </a:p>
          <a:p>
            <a:pPr>
              <a:lnSpc>
                <a:spcPct val="170000"/>
              </a:lnSpc>
              <a:buNone/>
            </a:pPr>
            <a:r>
              <a:rPr lang="ru-RU" dirty="0" err="1" smtClean="0"/>
              <a:t>д</a:t>
            </a:r>
            <a:r>
              <a:rPr lang="ru-RU" dirty="0" smtClean="0"/>
              <a:t>) Если 14 октября будет солнечным, то зима будет теплой.</a:t>
            </a:r>
          </a:p>
          <a:p>
            <a:pPr>
              <a:lnSpc>
                <a:spcPct val="170000"/>
              </a:lnSpc>
              <a:buNone/>
            </a:pPr>
            <a:r>
              <a:rPr lang="ru-RU" dirty="0" smtClean="0"/>
              <a:t>е) Земля имеет форму шара, который из космоса кажется </a:t>
            </a:r>
            <a:r>
              <a:rPr lang="ru-RU" dirty="0" err="1" smtClean="0"/>
              <a:t>голубым</a:t>
            </a:r>
            <a:r>
              <a:rPr lang="ru-RU" dirty="0" smtClean="0"/>
              <a:t>.</a:t>
            </a:r>
          </a:p>
          <a:p>
            <a:pPr>
              <a:lnSpc>
                <a:spcPct val="170000"/>
              </a:lnSpc>
              <a:buNone/>
            </a:pPr>
            <a:r>
              <a:rPr lang="ru-RU" dirty="0" smtClean="0"/>
              <a:t>ж) На уроке математики старшеклассники отвечали на вопросы учителя, а также писали самостоятельную работу.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000" dirty="0" smtClean="0"/>
              <a:t>2. Являются ли отрицаниями друг друга следующие пары предложений? </a:t>
            </a:r>
          </a:p>
          <a:p>
            <a:pPr>
              <a:lnSpc>
                <a:spcPct val="150000"/>
              </a:lnSpc>
              <a:buNone/>
            </a:pPr>
            <a:r>
              <a:rPr lang="ru-RU" sz="2000" dirty="0" smtClean="0"/>
              <a:t>а) Он — мой друг. Он — мой враг.</a:t>
            </a:r>
          </a:p>
          <a:p>
            <a:pPr>
              <a:lnSpc>
                <a:spcPct val="150000"/>
              </a:lnSpc>
              <a:buNone/>
            </a:pPr>
            <a:r>
              <a:rPr lang="ru-RU" sz="2000" dirty="0" smtClean="0"/>
              <a:t>б) Большой дом. Небольшой дом.</a:t>
            </a:r>
          </a:p>
          <a:p>
            <a:pPr>
              <a:lnSpc>
                <a:spcPct val="150000"/>
              </a:lnSpc>
              <a:buNone/>
            </a:pPr>
            <a:r>
              <a:rPr lang="ru-RU" sz="2000" dirty="0" smtClean="0"/>
              <a:t>в) Большой дом. Маленький дом.</a:t>
            </a:r>
          </a:p>
          <a:p>
            <a:pPr>
              <a:lnSpc>
                <a:spcPct val="150000"/>
              </a:lnSpc>
              <a:buNone/>
            </a:pPr>
            <a:r>
              <a:rPr lang="ru-RU" sz="2000" dirty="0" smtClean="0"/>
              <a:t>г) Х&gt; 2. Х &lt; 2.</a:t>
            </a:r>
            <a:endParaRPr lang="ru-RU" sz="20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183880" cy="1612764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sz="1800" dirty="0" smtClean="0"/>
              <a:t>3. Пусть </a:t>
            </a:r>
            <a:r>
              <a:rPr lang="ru-RU" sz="1800" dirty="0" err="1" smtClean="0"/>
              <a:t>р</a:t>
            </a:r>
            <a:r>
              <a:rPr lang="ru-RU" sz="1800" dirty="0" smtClean="0"/>
              <a:t> = {Ане нравятся уроки математики}, а </a:t>
            </a:r>
            <a:r>
              <a:rPr lang="en-US" sz="1800" dirty="0" smtClean="0"/>
              <a:t>q</a:t>
            </a:r>
            <a:r>
              <a:rPr lang="ru-RU" sz="1800" dirty="0" smtClean="0"/>
              <a:t> = {Ане нравятся уроки химии}. Выразите следующие формулы на естественном языке. </a:t>
            </a:r>
            <a:endParaRPr lang="ru-RU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714620"/>
            <a:ext cx="618348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000" b="1" dirty="0" smtClean="0"/>
              <a:t>Задания из ЕГЭ</a:t>
            </a:r>
            <a:endParaRPr lang="ru-RU" sz="2000" dirty="0" smtClean="0"/>
          </a:p>
          <a:p>
            <a:pPr>
              <a:lnSpc>
                <a:spcPct val="150000"/>
              </a:lnSpc>
              <a:buNone/>
            </a:pPr>
            <a:r>
              <a:rPr lang="ru-RU" sz="2000" b="1" dirty="0" smtClean="0"/>
              <a:t> </a:t>
            </a:r>
            <a:endParaRPr lang="ru-RU" sz="2000" dirty="0" smtClean="0"/>
          </a:p>
          <a:p>
            <a:pPr>
              <a:lnSpc>
                <a:spcPct val="150000"/>
              </a:lnSpc>
              <a:buNone/>
            </a:pPr>
            <a:r>
              <a:rPr lang="ru-RU" sz="2000" b="1" dirty="0" smtClean="0"/>
              <a:t>А10. </a:t>
            </a:r>
            <a:r>
              <a:rPr lang="ru-RU" sz="2000" dirty="0" smtClean="0"/>
              <a:t>При каких значениях переменных логическое </a:t>
            </a:r>
            <a:r>
              <a:rPr lang="ru-RU" sz="2000" dirty="0" smtClean="0"/>
              <a:t>выражение   ¬(</a:t>
            </a:r>
            <a:r>
              <a:rPr lang="ru-RU" sz="2000" dirty="0" smtClean="0"/>
              <a:t>М = </a:t>
            </a:r>
            <a:r>
              <a:rPr lang="en-US" sz="2000" dirty="0" smtClean="0"/>
              <a:t>N</a:t>
            </a:r>
            <a:r>
              <a:rPr lang="ru-RU" sz="2000" dirty="0" smtClean="0"/>
              <a:t>) </a:t>
            </a:r>
            <a:r>
              <a:rPr lang="en-US" sz="2000" dirty="0" smtClean="0"/>
              <a:t>v</a:t>
            </a:r>
            <a:r>
              <a:rPr lang="ru-RU" sz="2000" dirty="0" smtClean="0"/>
              <a:t> ¬(М &lt;Р) принимает значение «Ложь»?</a:t>
            </a:r>
          </a:p>
          <a:p>
            <a:pPr marL="457200" lvl="0" indent="-457200">
              <a:lnSpc>
                <a:spcPct val="150000"/>
              </a:lnSpc>
              <a:buFont typeface="+mj-lt"/>
              <a:buAutoNum type="alphaUcPeriod"/>
            </a:pPr>
            <a:r>
              <a:rPr lang="en-US" sz="2000" dirty="0" smtClean="0"/>
              <a:t>M=1; N=1; P=0</a:t>
            </a:r>
            <a:endParaRPr lang="ru-RU" sz="2000" dirty="0" smtClean="0"/>
          </a:p>
          <a:p>
            <a:pPr marL="457200" lvl="0" indent="-457200">
              <a:lnSpc>
                <a:spcPct val="150000"/>
              </a:lnSpc>
              <a:buFont typeface="+mj-lt"/>
              <a:buAutoNum type="alphaUcPeriod"/>
            </a:pPr>
            <a:r>
              <a:rPr lang="en-US" sz="2000" dirty="0" smtClean="0"/>
              <a:t>M=-1; N=-1; P=0</a:t>
            </a:r>
            <a:endParaRPr lang="ru-RU" sz="2000" dirty="0" smtClean="0"/>
          </a:p>
          <a:p>
            <a:pPr marL="457200" lvl="0" indent="-457200">
              <a:lnSpc>
                <a:spcPct val="150000"/>
              </a:lnSpc>
              <a:buFont typeface="+mj-lt"/>
              <a:buAutoNum type="alphaUcPeriod"/>
            </a:pPr>
            <a:r>
              <a:rPr lang="en-US" sz="2000" dirty="0" smtClean="0"/>
              <a:t>M=1; N=1; P=0</a:t>
            </a:r>
            <a:endParaRPr lang="ru-RU" sz="2000" dirty="0" smtClean="0"/>
          </a:p>
          <a:p>
            <a:pPr marL="457200" lvl="0" indent="-457200">
              <a:lnSpc>
                <a:spcPct val="150000"/>
              </a:lnSpc>
              <a:buFont typeface="+mj-lt"/>
              <a:buAutoNum type="alphaUcPeriod"/>
            </a:pPr>
            <a:r>
              <a:rPr lang="en-US" sz="2000" dirty="0" smtClean="0"/>
              <a:t>M=0; N=0; P=-1</a:t>
            </a:r>
            <a:endParaRPr lang="ru-RU" sz="2000" dirty="0" smtClean="0"/>
          </a:p>
          <a:p>
            <a:pPr>
              <a:lnSpc>
                <a:spcPct val="150000"/>
              </a:lnSpc>
              <a:buNone/>
            </a:pPr>
            <a:endParaRPr lang="ru-RU" sz="2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200" b="1" dirty="0" smtClean="0"/>
              <a:t>А12.</a:t>
            </a:r>
            <a:r>
              <a:rPr lang="ru-RU" sz="2200" dirty="0" smtClean="0"/>
              <a:t> Из двух высказываний «дядя Федор и кот </a:t>
            </a:r>
            <a:r>
              <a:rPr lang="ru-RU" sz="2200" dirty="0" err="1" smtClean="0"/>
              <a:t>Матроскии</a:t>
            </a:r>
            <a:r>
              <a:rPr lang="ru-RU" sz="2200" dirty="0" smtClean="0"/>
              <a:t> не любят Молоко» и «Кот </a:t>
            </a:r>
            <a:r>
              <a:rPr lang="ru-RU" sz="2200" dirty="0" err="1" smtClean="0"/>
              <a:t>Матроскин</a:t>
            </a:r>
            <a:r>
              <a:rPr lang="ru-RU" sz="2200" dirty="0" smtClean="0"/>
              <a:t> не любит» Молоко одно ложно, а другое истинно. Кто из них не любит молоко?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ru-RU" sz="2200" dirty="0" smtClean="0"/>
              <a:t> </a:t>
            </a:r>
            <a:r>
              <a:rPr lang="ru-RU" sz="2200" dirty="0" smtClean="0"/>
              <a:t>Оба не любят молоко.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ru-RU" sz="2200" dirty="0" smtClean="0"/>
              <a:t> </a:t>
            </a:r>
            <a:r>
              <a:rPr lang="ru-RU" sz="2200" dirty="0" smtClean="0"/>
              <a:t>Оба любят Молоко.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ru-RU" sz="2200" dirty="0" smtClean="0"/>
              <a:t> </a:t>
            </a:r>
            <a:r>
              <a:rPr lang="ru-RU" sz="2200" dirty="0" smtClean="0"/>
              <a:t>Кот </a:t>
            </a:r>
            <a:r>
              <a:rPr lang="ru-RU" sz="2200" dirty="0" err="1" smtClean="0"/>
              <a:t>Матроскин</a:t>
            </a:r>
            <a:r>
              <a:rPr lang="ru-RU" sz="2200" dirty="0" smtClean="0"/>
              <a:t> любит Молоко, а дядя Федор нет.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ru-RU" sz="2200" dirty="0" smtClean="0"/>
              <a:t> </a:t>
            </a:r>
            <a:r>
              <a:rPr lang="ru-RU" sz="2200" dirty="0" smtClean="0"/>
              <a:t>дядя Федор любит молоко, а Кот </a:t>
            </a:r>
            <a:r>
              <a:rPr lang="ru-RU" sz="2200" dirty="0" err="1" smtClean="0"/>
              <a:t>Матроскин</a:t>
            </a:r>
            <a:r>
              <a:rPr lang="ru-RU" sz="2200" dirty="0" smtClean="0"/>
              <a:t> — нет.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571480"/>
            <a:ext cx="4929222" cy="694370"/>
          </a:xfrm>
        </p:spPr>
        <p:txBody>
          <a:bodyPr/>
          <a:lstStyle/>
          <a:p>
            <a:r>
              <a:rPr lang="ru-RU" dirty="0" smtClean="0"/>
              <a:t>Подведем итоги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785926"/>
            <a:ext cx="8183880" cy="335758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800" dirty="0" smtClean="0"/>
              <a:t>Что нового вы узнали сегодня на уроке?</a:t>
            </a:r>
          </a:p>
          <a:p>
            <a:pPr>
              <a:lnSpc>
                <a:spcPct val="150000"/>
              </a:lnSpc>
            </a:pPr>
            <a:r>
              <a:rPr lang="ru-RU" sz="1800" dirty="0" smtClean="0"/>
              <a:t>Как мы можем получить сложные высказывания из нескольких простых?</a:t>
            </a:r>
          </a:p>
          <a:p>
            <a:pPr>
              <a:lnSpc>
                <a:spcPct val="150000"/>
              </a:lnSpc>
            </a:pPr>
            <a:r>
              <a:rPr lang="ru-RU" sz="1800" dirty="0" smtClean="0"/>
              <a:t>Какие логические операции вы теперь знаете?</a:t>
            </a:r>
          </a:p>
          <a:p>
            <a:pPr>
              <a:lnSpc>
                <a:spcPct val="150000"/>
              </a:lnSpc>
            </a:pPr>
            <a:r>
              <a:rPr lang="ru-RU" sz="1800" dirty="0" smtClean="0"/>
              <a:t>Отчего зависит истинность сложного высказывания?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183880" cy="1051560"/>
          </a:xfrm>
        </p:spPr>
        <p:txBody>
          <a:bodyPr/>
          <a:lstStyle/>
          <a:p>
            <a:r>
              <a:rPr lang="ru-RU" dirty="0" smtClean="0"/>
              <a:t>План урока: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3238" y="1357298"/>
          <a:ext cx="8183562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357298"/>
            <a:ext cx="8183880" cy="4187952"/>
          </a:xfrm>
        </p:spPr>
        <p:txBody>
          <a:bodyPr>
            <a:normAutofit fontScale="55000" lnSpcReduction="20000"/>
          </a:bodyPr>
          <a:lstStyle/>
          <a:p>
            <a:pPr lvl="0">
              <a:lnSpc>
                <a:spcPct val="170000"/>
              </a:lnSpc>
            </a:pPr>
            <a:r>
              <a:rPr lang="ru-RU" dirty="0" smtClean="0"/>
              <a:t>Что изучает логика? Какими основными понятиями оперирует логика?</a:t>
            </a:r>
            <a:endParaRPr lang="ru-RU" sz="3600" dirty="0" smtClean="0"/>
          </a:p>
          <a:p>
            <a:pPr lvl="0">
              <a:lnSpc>
                <a:spcPct val="170000"/>
              </a:lnSpc>
            </a:pPr>
            <a:r>
              <a:rPr lang="ru-RU" dirty="0" smtClean="0"/>
              <a:t>Что такое «понятие» с точки зрения логики? Приведите примеры.</a:t>
            </a:r>
            <a:endParaRPr lang="ru-RU" sz="3600" dirty="0" smtClean="0"/>
          </a:p>
          <a:p>
            <a:pPr lvl="0">
              <a:lnSpc>
                <a:spcPct val="170000"/>
              </a:lnSpc>
            </a:pPr>
            <a:r>
              <a:rPr lang="ru-RU" dirty="0" smtClean="0"/>
              <a:t>Какие две стороны можно выделить в понятии?</a:t>
            </a:r>
            <a:endParaRPr lang="ru-RU" sz="3600" dirty="0" smtClean="0"/>
          </a:p>
          <a:p>
            <a:pPr lvl="0">
              <a:lnSpc>
                <a:spcPct val="170000"/>
              </a:lnSpc>
            </a:pPr>
            <a:r>
              <a:rPr lang="ru-RU" dirty="0" smtClean="0"/>
              <a:t>Что такое высказывание? Какие виды высказываний Вы знаете (Привести примеры общих, частных и единичных высказываний). </a:t>
            </a:r>
            <a:endParaRPr lang="ru-RU" sz="3600" dirty="0" smtClean="0"/>
          </a:p>
          <a:p>
            <a:pPr lvl="0">
              <a:lnSpc>
                <a:spcPct val="170000"/>
              </a:lnSpc>
            </a:pPr>
            <a:r>
              <a:rPr lang="ru-RU" dirty="0" smtClean="0"/>
              <a:t>Объясните, почему формулировка любой теоремы является высказыванием.</a:t>
            </a:r>
            <a:endParaRPr lang="ru-RU" sz="3600" dirty="0" smtClean="0"/>
          </a:p>
          <a:p>
            <a:pPr lvl="0">
              <a:lnSpc>
                <a:spcPct val="170000"/>
              </a:lnSpc>
            </a:pPr>
            <a:r>
              <a:rPr lang="ru-RU" dirty="0" smtClean="0"/>
              <a:t>Посредством чего выводятся новые знания о предметах?</a:t>
            </a:r>
            <a:endParaRPr lang="ru-RU" sz="3600" dirty="0" smtClean="0"/>
          </a:p>
          <a:p>
            <a:pPr>
              <a:lnSpc>
                <a:spcPct val="170000"/>
              </a:lnSpc>
            </a:pPr>
            <a:r>
              <a:rPr lang="ru-RU" dirty="0" smtClean="0"/>
              <a:t>Какого вида умозаключения вы знаете?</a:t>
            </a:r>
            <a:endParaRPr lang="ru-RU" sz="3600" dirty="0" smtClean="0"/>
          </a:p>
          <a:p>
            <a:pPr lvl="0">
              <a:lnSpc>
                <a:spcPct val="170000"/>
              </a:lnSpc>
            </a:pPr>
            <a:r>
              <a:rPr lang="ru-RU" dirty="0" smtClean="0"/>
              <a:t>Приведите примеры дедуктивных, индуктивных умозаключений и по аналогии.</a:t>
            </a:r>
            <a:endParaRPr lang="ru-RU" sz="3600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00100" y="500042"/>
            <a:ext cx="6640848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Вопросы для повторения: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785926"/>
            <a:ext cx="8183880" cy="4187952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r>
              <a:rPr lang="ru-RU" sz="1600" i="1" dirty="0" smtClean="0"/>
              <a:t>Наполеон был французским императором.</a:t>
            </a:r>
            <a:endParaRPr lang="ru-RU" sz="1600" dirty="0" smtClean="0"/>
          </a:p>
          <a:p>
            <a:pPr lvl="1">
              <a:lnSpc>
                <a:spcPct val="150000"/>
              </a:lnSpc>
            </a:pPr>
            <a:r>
              <a:rPr lang="ru-RU" sz="1600" i="1" dirty="0" smtClean="0"/>
              <a:t>Чему равно расстояние от Земли до Марса?</a:t>
            </a:r>
            <a:endParaRPr lang="ru-RU" sz="1600" dirty="0" smtClean="0"/>
          </a:p>
          <a:p>
            <a:pPr lvl="1">
              <a:lnSpc>
                <a:spcPct val="150000"/>
              </a:lnSpc>
            </a:pPr>
            <a:r>
              <a:rPr lang="ru-RU" sz="1600" i="1" dirty="0" smtClean="0"/>
              <a:t>Внимание! Посмотрите направо.</a:t>
            </a:r>
            <a:endParaRPr lang="ru-RU" sz="1600" dirty="0" smtClean="0"/>
          </a:p>
          <a:p>
            <a:pPr lvl="1">
              <a:lnSpc>
                <a:spcPct val="150000"/>
              </a:lnSpc>
            </a:pPr>
            <a:r>
              <a:rPr lang="ru-RU" sz="1600" i="1" dirty="0" smtClean="0"/>
              <a:t>Электрон – элементарная частица.</a:t>
            </a:r>
            <a:endParaRPr lang="ru-RU" sz="1600" dirty="0" smtClean="0"/>
          </a:p>
          <a:p>
            <a:pPr lvl="1">
              <a:lnSpc>
                <a:spcPct val="150000"/>
              </a:lnSpc>
            </a:pPr>
            <a:r>
              <a:rPr lang="ru-RU" sz="1600" i="1" dirty="0" smtClean="0"/>
              <a:t>Не нарушайте правил дорожного движения!</a:t>
            </a:r>
            <a:endParaRPr lang="ru-RU" sz="1600" dirty="0" smtClean="0"/>
          </a:p>
          <a:p>
            <a:pPr lvl="1">
              <a:lnSpc>
                <a:spcPct val="150000"/>
              </a:lnSpc>
            </a:pPr>
            <a:r>
              <a:rPr lang="ru-RU" sz="1600" i="1" dirty="0" smtClean="0"/>
              <a:t>Полярная звезда находится в созвездии малой медведицы.</a:t>
            </a:r>
            <a:endParaRPr lang="ru-RU" sz="1600" dirty="0" smtClean="0"/>
          </a:p>
          <a:p>
            <a:pPr lvl="1">
              <a:lnSpc>
                <a:spcPct val="150000"/>
              </a:lnSpc>
            </a:pPr>
            <a:r>
              <a:rPr lang="ru-RU" sz="1600" i="1" dirty="0" smtClean="0"/>
              <a:t>Не все то золото, что блестит.</a:t>
            </a:r>
            <a:endParaRPr lang="ru-RU" sz="1600" dirty="0" smtClean="0"/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52500" y="652442"/>
            <a:ext cx="6640848" cy="105156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lvl="0">
              <a:buNone/>
            </a:pPr>
            <a:r>
              <a:rPr lang="ru-RU" sz="2000" b="1" dirty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Из данных предложений выберите те, которые являются высказываниями, и обоснуйте свой </a:t>
            </a:r>
            <a:r>
              <a:rPr lang="ru-RU" sz="2000" b="1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выбор:</a:t>
            </a:r>
            <a:endParaRPr lang="ru-RU" sz="2000" b="1" dirty="0"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857232"/>
            <a:ext cx="8183880" cy="105156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2200" dirty="0" smtClean="0"/>
              <a:t>Какие из приведенных примеров являются</a:t>
            </a:r>
            <a:br>
              <a:rPr lang="ru-RU" sz="2200" dirty="0" smtClean="0"/>
            </a:br>
            <a:r>
              <a:rPr lang="ru-RU" sz="2200" dirty="0" smtClean="0"/>
              <a:t> частными высказываниями, а какие общими?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643050"/>
            <a:ext cx="7215238" cy="3327276"/>
          </a:xfrm>
        </p:spPr>
        <p:txBody>
          <a:bodyPr>
            <a:normAutofit/>
          </a:bodyPr>
          <a:lstStyle/>
          <a:p>
            <a:pPr lvl="0">
              <a:lnSpc>
                <a:spcPct val="160000"/>
              </a:lnSpc>
            </a:pPr>
            <a:r>
              <a:rPr lang="ru-RU" sz="1500" i="1" dirty="0" smtClean="0"/>
              <a:t>Не все книги содержат полезную информацию.</a:t>
            </a:r>
            <a:endParaRPr lang="ru-RU" sz="1500" dirty="0" smtClean="0"/>
          </a:p>
          <a:p>
            <a:pPr lvl="0">
              <a:lnSpc>
                <a:spcPct val="160000"/>
              </a:lnSpc>
            </a:pPr>
            <a:r>
              <a:rPr lang="ru-RU" sz="1500" i="1" dirty="0" smtClean="0"/>
              <a:t>Кошка является домашним животным.</a:t>
            </a:r>
            <a:endParaRPr lang="ru-RU" sz="1500" dirty="0" smtClean="0"/>
          </a:p>
          <a:p>
            <a:pPr lvl="0">
              <a:lnSpc>
                <a:spcPct val="160000"/>
              </a:lnSpc>
            </a:pPr>
            <a:r>
              <a:rPr lang="ru-RU" sz="1500" i="1" dirty="0" smtClean="0"/>
              <a:t>Некоторые ученики двоечники.</a:t>
            </a:r>
            <a:endParaRPr lang="ru-RU" sz="1500" dirty="0" smtClean="0"/>
          </a:p>
          <a:p>
            <a:pPr lvl="0">
              <a:lnSpc>
                <a:spcPct val="160000"/>
              </a:lnSpc>
            </a:pPr>
            <a:r>
              <a:rPr lang="ru-RU" sz="1500" i="1" dirty="0" smtClean="0"/>
              <a:t>Все ананасы приятны на вкус.</a:t>
            </a:r>
            <a:endParaRPr lang="ru-RU" sz="1500" dirty="0" smtClean="0"/>
          </a:p>
          <a:p>
            <a:pPr lvl="0">
              <a:lnSpc>
                <a:spcPct val="160000"/>
              </a:lnSpc>
            </a:pPr>
            <a:r>
              <a:rPr lang="ru-RU" sz="1500" i="1" dirty="0" smtClean="0"/>
              <a:t>Многие растения обладают целебными свойствами.</a:t>
            </a:r>
            <a:endParaRPr lang="ru-RU" sz="1500" dirty="0" smtClean="0"/>
          </a:p>
          <a:p>
            <a:pPr lvl="0">
              <a:lnSpc>
                <a:spcPct val="160000"/>
              </a:lnSpc>
            </a:pPr>
            <a:r>
              <a:rPr lang="ru-RU" sz="1500" i="1" dirty="0" smtClean="0"/>
              <a:t>Любой неразумный человек ходит на руках.</a:t>
            </a:r>
            <a:endParaRPr lang="ru-RU" sz="1500" dirty="0" smtClean="0"/>
          </a:p>
          <a:p>
            <a:pPr lvl="0">
              <a:lnSpc>
                <a:spcPct val="160000"/>
              </a:lnSpc>
            </a:pPr>
            <a:r>
              <a:rPr lang="ru-RU" sz="1500" i="1" dirty="0" smtClean="0"/>
              <a:t>А – первая буква в алфавите.</a:t>
            </a:r>
            <a:endParaRPr lang="ru-RU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57430"/>
            <a:ext cx="8183880" cy="4187952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ru-RU" sz="1500" i="1" dirty="0" smtClean="0"/>
              <a:t>Для того, чтобы число делилось на 4, … чтобы оно было четным.</a:t>
            </a:r>
            <a:endParaRPr lang="ru-RU" sz="1500" dirty="0" smtClean="0"/>
          </a:p>
          <a:p>
            <a:pPr lvl="0">
              <a:lnSpc>
                <a:spcPct val="150000"/>
              </a:lnSpc>
            </a:pPr>
            <a:r>
              <a:rPr lang="ru-RU" sz="1500" i="1" dirty="0" smtClean="0"/>
              <a:t>Для того, чтобы число делилось на 3, … чтобы оно делилось на 9.</a:t>
            </a:r>
            <a:endParaRPr lang="ru-RU" sz="1500" dirty="0" smtClean="0"/>
          </a:p>
          <a:p>
            <a:pPr lvl="0">
              <a:lnSpc>
                <a:spcPct val="150000"/>
              </a:lnSpc>
            </a:pPr>
            <a:r>
              <a:rPr lang="ru-RU" sz="1500" i="1" dirty="0" smtClean="0"/>
              <a:t>Для того, чтобы число делилось на 10, … чтобы оно оканчивалось нулем.</a:t>
            </a:r>
            <a:endParaRPr lang="ru-RU" sz="1500" dirty="0" smtClean="0"/>
          </a:p>
          <a:p>
            <a:pPr lvl="0">
              <a:lnSpc>
                <a:spcPct val="150000"/>
              </a:lnSpc>
            </a:pPr>
            <a:r>
              <a:rPr lang="ru-RU" sz="1500" i="1" dirty="0" smtClean="0"/>
              <a:t>Чтобы произведение двух чисел равнялось нулю, … чтобы каждое из них равнялось нулю.</a:t>
            </a:r>
            <a:endParaRPr lang="ru-RU" sz="1500" dirty="0" smtClean="0"/>
          </a:p>
          <a:p>
            <a:pPr lvl="0">
              <a:lnSpc>
                <a:spcPct val="150000"/>
              </a:lnSpc>
            </a:pPr>
            <a:r>
              <a:rPr lang="ru-RU" sz="1500" i="1" dirty="0" smtClean="0"/>
              <a:t>Для того, чтобы сумма двух чисел была четным числом, … чтобы каждое из этих чисел было четным числом.</a:t>
            </a:r>
            <a:endParaRPr lang="ru-RU" sz="1500" dirty="0" smtClean="0"/>
          </a:p>
          <a:p>
            <a:pPr lvl="0">
              <a:lnSpc>
                <a:spcPct val="150000"/>
              </a:lnSpc>
            </a:pPr>
            <a:r>
              <a:rPr lang="ru-RU" sz="1500" i="1" dirty="0" smtClean="0"/>
              <a:t>Чтобы четырехугольник был квадратом, … чтобы все его стороны были равны.</a:t>
            </a:r>
            <a:endParaRPr lang="ru-RU" sz="1500" dirty="0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183880" cy="1500198"/>
          </a:xfrm>
        </p:spPr>
        <p:txBody>
          <a:bodyPr>
            <a:noAutofit/>
          </a:bodyPr>
          <a:lstStyle/>
          <a:p>
            <a:pPr lvl="0" algn="ctr"/>
            <a:r>
              <a:rPr lang="ru-RU" sz="1800" dirty="0" smtClean="0"/>
              <a:t>В приведенных предложениях вместо многоточий поставьте по смыслу подходящие по смыслу слова «необходимо», «достаточно», «необходимо и достаточно». Помните, что получившиеся высказывания должны быть истинными.</a:t>
            </a:r>
            <a:endParaRPr lang="ru-RU"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ru-RU" b="1" i="1" dirty="0" smtClean="0"/>
              <a:t>Определение.</a:t>
            </a:r>
            <a:r>
              <a:rPr lang="ru-RU" dirty="0" smtClean="0"/>
              <a:t> Высказывание называется простым, если никакая его часть не является высказыванием.</a:t>
            </a:r>
          </a:p>
          <a:p>
            <a:pPr>
              <a:lnSpc>
                <a:spcPct val="170000"/>
              </a:lnSpc>
            </a:pPr>
            <a:endParaRPr lang="ru-RU" dirty="0" smtClean="0"/>
          </a:p>
          <a:p>
            <a:pPr>
              <a:lnSpc>
                <a:spcPct val="170000"/>
              </a:lnSpc>
            </a:pPr>
            <a:r>
              <a:rPr lang="ru-RU" dirty="0" smtClean="0"/>
              <a:t>Употребляемые в обычной речи связки «и», «или», «не», «если …, то…», «тогда и только тогда, когда…» и т.п. позволяют из уже заданных высказываний строить новые сложные высказывания. Это и есть логические операции, подобно сложению, умножению в обычной алгебре.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368446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/>
              <a:t>Конъюнкция.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i="1" dirty="0" smtClean="0">
                <a:solidFill>
                  <a:schemeClr val="accent1"/>
                </a:solidFill>
              </a:rPr>
              <a:t>Определение. </a:t>
            </a:r>
            <a:r>
              <a:rPr lang="ru-RU" b="1" dirty="0" smtClean="0"/>
              <a:t>Высказывание, составленное из двух и более высказываний путем объединения их связкой «И», называется конъюнкцией или логическим умножением.</a:t>
            </a:r>
          </a:p>
          <a:p>
            <a:endParaRPr lang="ru-RU" b="1" dirty="0" smtClean="0"/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Пример. 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dirty="0" smtClean="0"/>
              <a:t>{ Петровы поехали на дачу  и взяли с собой собаку }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b="1" i="1" dirty="0" smtClean="0">
                <a:solidFill>
                  <a:schemeClr val="accent1"/>
                </a:solidFill>
              </a:rPr>
              <a:t>Обозначение.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dirty="0" smtClean="0"/>
              <a:t>А В, А&amp;В, А*В, А </a:t>
            </a:r>
            <a:r>
              <a:rPr lang="en-US" dirty="0" smtClean="0"/>
              <a:t>and </a:t>
            </a:r>
            <a:r>
              <a:rPr lang="ru-RU" dirty="0" smtClean="0"/>
              <a:t>В.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928926" y="4143381"/>
          <a:ext cx="2286016" cy="1571635"/>
        </p:xfrm>
        <a:graphic>
          <a:graphicData uri="http://schemas.openxmlformats.org/drawingml/2006/table">
            <a:tbl>
              <a:tblPr/>
              <a:tblGrid>
                <a:gridCol w="644076"/>
                <a:gridCol w="734791"/>
                <a:gridCol w="907149"/>
              </a:tblGrid>
              <a:tr h="3143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А&amp;В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119</TotalTime>
  <Words>1682</Words>
  <Application>Microsoft Office PowerPoint</Application>
  <PresentationFormat>Экран (4:3)</PresentationFormat>
  <Paragraphs>202</Paragraphs>
  <Slides>27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30" baseType="lpstr">
      <vt:lpstr>Аспект</vt:lpstr>
      <vt:lpstr>Формула</vt:lpstr>
      <vt:lpstr>Microsoft Equation 3.0</vt:lpstr>
      <vt:lpstr>АЛГЕБРА  ВЫСКАЗЫВАНИЙ</vt:lpstr>
      <vt:lpstr>Слайд 2</vt:lpstr>
      <vt:lpstr>План урока:</vt:lpstr>
      <vt:lpstr>Вопросы для повторения: </vt:lpstr>
      <vt:lpstr>Слайд 5</vt:lpstr>
      <vt:lpstr>Какие из приведенных примеров являются  частными высказываниями, а какие общими? </vt:lpstr>
      <vt:lpstr>В приведенных предложениях вместо многоточий поставьте по смыслу подходящие по смыслу слова «необходимо», «достаточно», «необходимо и достаточно». Помните, что получившиеся высказывания должны быть истинными.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ИНВЕРСИЯ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Подведем итоги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АЛГЕБРА  ВЫСКАЗЫВАНИЙ</dc:title>
  <dc:creator>1</dc:creator>
  <cp:lastModifiedBy>1</cp:lastModifiedBy>
  <cp:revision>23</cp:revision>
  <dcterms:created xsi:type="dcterms:W3CDTF">2009-01-27T11:34:16Z</dcterms:created>
  <dcterms:modified xsi:type="dcterms:W3CDTF">2009-01-29T13:49:03Z</dcterms:modified>
</cp:coreProperties>
</file>