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81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65E13C-75AB-482F-97B9-F6E6F34A0704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54A168-1083-44DA-B40D-FDA154E0CA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65E13C-75AB-482F-97B9-F6E6F34A0704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54A168-1083-44DA-B40D-FDA154E0CA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65E13C-75AB-482F-97B9-F6E6F34A0704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54A168-1083-44DA-B40D-FDA154E0CA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65E13C-75AB-482F-97B9-F6E6F34A0704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54A168-1083-44DA-B40D-FDA154E0CA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65E13C-75AB-482F-97B9-F6E6F34A0704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54A168-1083-44DA-B40D-FDA154E0CA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65E13C-75AB-482F-97B9-F6E6F34A0704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54A168-1083-44DA-B40D-FDA154E0CA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65E13C-75AB-482F-97B9-F6E6F34A0704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54A168-1083-44DA-B40D-FDA154E0CA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65E13C-75AB-482F-97B9-F6E6F34A0704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54A168-1083-44DA-B40D-FDA154E0CA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65E13C-75AB-482F-97B9-F6E6F34A0704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54A168-1083-44DA-B40D-FDA154E0CA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65E13C-75AB-482F-97B9-F6E6F34A0704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54A168-1083-44DA-B40D-FDA154E0CA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65E13C-75AB-482F-97B9-F6E6F34A0704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54A168-1083-44DA-B40D-FDA154E0CA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B65E13C-75AB-482F-97B9-F6E6F34A0704}" type="datetimeFigureOut">
              <a:rPr lang="ru-RU" smtClean="0"/>
              <a:pPr/>
              <a:t>26.09.2015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354A168-1083-44DA-B40D-FDA154E0CA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285728"/>
            <a:ext cx="7406640" cy="4712176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Язык программирования 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Паскаль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 класс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/>
              <a:t>C</a:t>
            </a:r>
            <a:r>
              <a:rPr lang="ru-RU" b="1" u="sng" dirty="0" err="1" smtClean="0"/>
              <a:t>лужебные</a:t>
            </a:r>
            <a:r>
              <a:rPr lang="ru-RU" b="1" u="sng" dirty="0" smtClean="0"/>
              <a:t> слова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u="sng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b="1" u="sng" dirty="0" err="1">
                <a:latin typeface="Times New Roman" pitchFamily="18" charset="0"/>
                <a:cs typeface="Times New Roman" pitchFamily="18" charset="0"/>
              </a:rPr>
              <a:t>лужебное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 слово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слово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имеющее определенное смысловое значение. 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Например,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PROGRAM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Begin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End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Var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Заголовок программы начинается со слова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Program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программа), за которым следует произвольное имя, придуманное программистом. </a:t>
            </a:r>
          </a:p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Program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&lt;имя программы&gt;;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Раздел описания переменных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500174"/>
            <a:ext cx="7498080" cy="48006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описания переменных начинается со слов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var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variables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переменные), за которым идет список имен переменных через запятую. Тип указывается через двоеточия.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Например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   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Var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a,  b : integer; c, d : real;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14290"/>
            <a:ext cx="7498080" cy="846158"/>
          </a:xfrm>
        </p:spPr>
        <p:txBody>
          <a:bodyPr/>
          <a:lstStyle/>
          <a:p>
            <a:pPr algn="ctr"/>
            <a:r>
              <a:rPr lang="ru-RU" b="1" i="1" dirty="0"/>
              <a:t>Имена ( идентификаторы 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142984"/>
            <a:ext cx="7790712" cy="5429288"/>
          </a:xfrm>
        </p:spPr>
        <p:txBody>
          <a:bodyPr>
            <a:normAutofit fontScale="77500" lnSpcReduction="20000"/>
          </a:bodyPr>
          <a:lstStyle/>
          <a:p>
            <a:pPr marL="596646" indent="-51435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используют для обозначения переменных, констант,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типов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процедур и функций, определённых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программе. Имя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может иметь и программа.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Имя может состоять из любого количества букв или цифр (в MS DOS не более 8 символов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), но должно начинаться с буквы.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Вместо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пробела в имени используют знак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_(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подчёркивания).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программах часто используют осмысленные имена, например,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summa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Прописные и строчные буквы в именах не различимы, например,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My_Name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my_name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совпадают.</a:t>
            </a:r>
          </a:p>
          <a:p>
            <a:pPr>
              <a:buNone/>
            </a:pP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Примеры имён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(найдите неверные имена):</a:t>
            </a: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da-DK" dirty="0">
                <a:latin typeface="Times New Roman" pitchFamily="18" charset="0"/>
                <a:cs typeface="Times New Roman" pitchFamily="18" charset="0"/>
              </a:rPr>
              <a:t>k, HR3, x1, 4S, r3w, Фil, slog_1, F1Ц, ret, program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/>
              <a:t>Виды данных: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Переменные –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данные, способные изменять своё значение в процессе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работы программы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В программе описываются с помощью служебного слова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var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Константы –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неизменные данные, которыми оперирует программа.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программе описываются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помощью служебного слова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const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Массивы –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это ограниченная упорядоченная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совокупность однотипных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величин.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Типы данных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142984"/>
            <a:ext cx="7719274" cy="510541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Любая константа или переменная, используемая в программе, принадлежит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определённому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типу.</a:t>
            </a:r>
          </a:p>
          <a:p>
            <a:pPr>
              <a:buNone/>
            </a:pPr>
            <a:r>
              <a:rPr lang="ru-RU" i="1" u="sng" dirty="0">
                <a:latin typeface="Times New Roman" pitchFamily="18" charset="0"/>
                <a:cs typeface="Times New Roman" pitchFamily="18" charset="0"/>
              </a:rPr>
              <a:t>Тип задаёт: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множество допустимых значений переменных,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внутреннюю форму представления данных в памяти компьютера,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возможные операции и функции, которые могут выполняться над значениями.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языке ПАСКАЛЬ существует правило: тип явно задается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описании переменной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или функции, которое предшествует их использованию.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Стандартные типы данных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142984"/>
            <a:ext cx="7933588" cy="571501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i="1" u="sng" dirty="0">
                <a:latin typeface="Times New Roman" pitchFamily="18" charset="0"/>
                <a:cs typeface="Times New Roman" pitchFamily="18" charset="0"/>
              </a:rPr>
              <a:t>Данные целого типа</a:t>
            </a:r>
            <a:r>
              <a:rPr lang="en-US" b="1" i="1" u="sng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1" i="1" u="sng" dirty="0" smtClean="0">
                <a:latin typeface="Times New Roman" pitchFamily="18" charset="0"/>
                <a:cs typeface="Times New Roman" pitchFamily="18" charset="0"/>
              </a:rPr>
              <a:t>integer)</a:t>
            </a:r>
            <a:endParaRPr lang="ru-RU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Константа целого типа – любое десятичное число, записанное без точки («+» или «-»).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Диапазон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 -32768 до +32767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 Переменные целого типа – это переменные, принимающие в качестве своих значений константы целого типа.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 Над данными целого типа можно выполнять арифметические операции, которые дают целый результат: 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а) сложение;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б) вычитание;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в) умножение;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г) деление с отбрасыванием дробной части –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DIV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  (например, 5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div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3 = 1)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получение целого остатка при делении целого данного на целое –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MOD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(например, 5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mod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3 = 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540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u="sng" dirty="0"/>
              <a:t>Данные действительного типа (</a:t>
            </a:r>
            <a:r>
              <a:rPr lang="en-US" sz="3600" b="1" i="1" u="sng" dirty="0"/>
              <a:t>real</a:t>
            </a:r>
            <a:r>
              <a:rPr lang="ru-RU" sz="3600" b="1" i="1" u="sng" dirty="0"/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642918"/>
            <a:ext cx="7862150" cy="6215082"/>
          </a:xfrm>
        </p:spPr>
        <p:txBody>
          <a:bodyPr>
            <a:normAutofit fontScale="70000" lnSpcReduction="20000"/>
          </a:bodyPr>
          <a:lstStyle/>
          <a:p>
            <a:pPr marL="596646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Константы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действительного типа могут быть представлены в двух видах: с фиксированной точкой и плавающей точкой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96646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диапазон 2.9*10-39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.. 1.7*10+38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	Константа с фиксированной точкой может изображаться десятичным числом с дробной частью. Дробная часть отделяется от целой точкой. 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	В математике для изображения очень больших и малых чисел используется запись числа с десятичным порядком. В Паскале они имеют следующий вид: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mEp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где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мантисса,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признак записи числа с десятичным порядком,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порядок числа.      Например, 4Е-5, 0.547Е+3, 5.47Е+1, 54.7Е+1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 Переменные действительного типа – это переменные, принимающие в качестве своих значений числа с фиксированной точкой или плавающей.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 Арифметические операции: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а) сложение;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б) вычитание;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в) умножение;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г) деление.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6908"/>
          </a:xfrm>
        </p:spPr>
        <p:txBody>
          <a:bodyPr>
            <a:normAutofit fontScale="90000"/>
          </a:bodyPr>
          <a:lstStyle/>
          <a:p>
            <a:r>
              <a:rPr lang="ru-RU" sz="4000" b="1" i="1" u="sng" dirty="0"/>
              <a:t>Данные логического типа (</a:t>
            </a:r>
            <a:r>
              <a:rPr lang="en-US" sz="3600" b="1" i="1" u="sng" dirty="0" err="1"/>
              <a:t>boolean</a:t>
            </a:r>
            <a:r>
              <a:rPr lang="ru-RU" sz="4000" b="1" i="1" u="sng" dirty="0"/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785794"/>
            <a:ext cx="7498080" cy="54626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1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Логические константы –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TRUE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(истина),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FALSE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(ложь).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 Переменные логического типа принимают одно из этих значений.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 Для сравнения: &gt;,&lt;,=,&lt;&gt;,&gt;=,&lt;=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Операции: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логическое сложение (или);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логическое умножение (и);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NOT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логическое отрицание (не).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6908"/>
          </a:xfrm>
        </p:spPr>
        <p:txBody>
          <a:bodyPr>
            <a:noAutofit/>
          </a:bodyPr>
          <a:lstStyle/>
          <a:p>
            <a:r>
              <a:rPr lang="ru-RU" sz="3600" b="1" i="1" u="sng" dirty="0"/>
              <a:t>Данные символьного типа (</a:t>
            </a:r>
            <a:r>
              <a:rPr lang="en-US" sz="3600" b="1" i="1" u="sng" dirty="0"/>
              <a:t>char</a:t>
            </a:r>
            <a:r>
              <a:rPr lang="ru-RU" sz="3600" b="1" i="1" u="sng" dirty="0"/>
              <a:t>)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928670"/>
            <a:ext cx="7498080" cy="531973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Данные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символьного типа позволяют представлять в программах тексты и производить над ними некоторые редакционные операции.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Символьная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или литерная константа – это любой символ языка, заключенный в апострофы.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Символьная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переменная - это переменная, принимающая значение символьной константы.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Операции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&gt;,&lt;,=,&lt;&gt;,&gt;=,&lt;=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u="sng" dirty="0" smtClean="0"/>
              <a:t>Раздел операторов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  <a:p>
            <a:pPr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Раздел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операторов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основная часть программы. Начало и конец раздела операторов программы отмечаются служебными словами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begin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(начало)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end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(конец). В самом конце программы ставится точка.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begin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раздел операторов; 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end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511288"/>
          </a:xfrm>
        </p:spPr>
        <p:txBody>
          <a:bodyPr>
            <a:normAutofit/>
          </a:bodyPr>
          <a:lstStyle/>
          <a:p>
            <a:pPr algn="ctr"/>
            <a:r>
              <a:rPr lang="ru-RU" b="1" i="1" u="sng" dirty="0"/>
              <a:t>Языки программирования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Алгоритм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естественном языке компьютеру анализировать очень сложно, т. к. они являются недостаточно строгими. Одно и то же слово может обозначать разные понятия. Поэтому для создания программ (инструкций компьютеру) используются специально разработанные языки программирования (или алгоритмические языки).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/>
              <a:t>Операторы </a:t>
            </a:r>
            <a:r>
              <a:rPr lang="ru-RU" b="1" u="sng" dirty="0" smtClean="0"/>
              <a:t>ввода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Ввод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исходных данных с клавиатуры происходит по оператору </a:t>
            </a:r>
            <a:r>
              <a:rPr lang="en-US" b="1" u="sng" dirty="0">
                <a:latin typeface="Times New Roman" pitchFamily="18" charset="0"/>
                <a:cs typeface="Times New Roman" pitchFamily="18" charset="0"/>
              </a:rPr>
              <a:t>read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 читать) или </a:t>
            </a:r>
            <a:r>
              <a:rPr lang="en-US" b="1" u="sng" dirty="0" err="1">
                <a:latin typeface="Times New Roman" pitchFamily="18" charset="0"/>
                <a:cs typeface="Times New Roman" pitchFamily="18" charset="0"/>
              </a:rPr>
              <a:t>readln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read line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читать строку).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Read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(&lt;список переменных&gt;) или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readln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(&lt; список переменных&gt;).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/>
              <a:t>Операторы </a:t>
            </a:r>
            <a:r>
              <a:rPr lang="ru-RU" b="1" u="sng" dirty="0" smtClean="0"/>
              <a:t>вывода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Вывод результатов происходит по оператору </a:t>
            </a:r>
            <a:r>
              <a:rPr lang="en-US" b="1" u="sng" dirty="0">
                <a:latin typeface="Times New Roman" pitchFamily="18" charset="0"/>
                <a:cs typeface="Times New Roman" pitchFamily="18" charset="0"/>
              </a:rPr>
              <a:t>write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(писать ) или </a:t>
            </a:r>
            <a:r>
              <a:rPr lang="en-US" b="1" u="sng" dirty="0" err="1">
                <a:latin typeface="Times New Roman" pitchFamily="18" charset="0"/>
                <a:cs typeface="Times New Roman" pitchFamily="18" charset="0"/>
              </a:rPr>
              <a:t>writeln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(писать в строку).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Write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(&lt;список вывода&gt;) или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writeln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(&lt;список вывода&gt;)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/>
              <a:t>Операторы </a:t>
            </a:r>
            <a:r>
              <a:rPr lang="ru-RU" b="1" u="sng" dirty="0" smtClean="0"/>
              <a:t>присваивания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071546"/>
            <a:ext cx="7862150" cy="56436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Арифметический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оператор присваивания на Паскале имеет следующий формат: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числовая переменная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:=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арифметическое выражение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Арифметическое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выражение может содержать числовые константы и переменные, знаки арифметических операций, круглые скобки.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00042"/>
            <a:ext cx="7498080" cy="8683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u="sng" dirty="0"/>
              <a:t>Правила записи арифметических выражений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47800"/>
            <a:ext cx="7862150" cy="5124472"/>
          </a:xfrm>
        </p:spPr>
        <p:txBody>
          <a:bodyPr>
            <a:normAutofit fontScale="85000" lnSpcReduction="1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Запись арифметических выражений на Паскале похожа на обычную математическую запись, но 2А в математике, на Паскале 2*А. А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это будет А*А; или с помощью функции возведения в квадрат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SQR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Последовательность выполнения операций определяется по их приоритетам (старшинству). </a:t>
            </a:r>
          </a:p>
          <a:p>
            <a:pPr marL="596646" lvl="0" indent="-51435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*, /</a:t>
            </a:r>
          </a:p>
          <a:p>
            <a:pPr marL="596646" lvl="0" indent="-514350"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+, -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Если есть скобки, то действие в скобках.</a:t>
            </a:r>
          </a:p>
          <a:p>
            <a:pPr algn="ctr">
              <a:buNone/>
            </a:pP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Определите порядок действия: </a:t>
            </a:r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+ ((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/ (2 +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– 1)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/>
              <a:t>Пунктуация Паскаля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Точка с запятой (;)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ставится в конце заголовка программы, в конце раздела описания переменных, является разделителем операторов. Перед словом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end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точку с запятой можно не ставить.</a:t>
            </a:r>
          </a:p>
          <a:p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Запятая (,)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является разделителем элементов во всевозможных списках: списке переменных в разделе описания, списках вводимых и выводимых величин.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571480"/>
            <a:ext cx="7498080" cy="5676920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Текст программы заканчивается точкой.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программу можно вставлять комментарии, т. е. пояснения к программе, которое записывается в фигурных скобках {}.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Паскале нет различая между строчными и прописными буквами.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/>
              <a:t>Структура программы на Паскале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Program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имя;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label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 - раздел меток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const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 - раздел констант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type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 - раздел типов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var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; - раздел переменных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procedure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 - раздел процедур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function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 - раздел функций</a:t>
            </a:r>
          </a:p>
          <a:p>
            <a:pPr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Begin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	оператор 1;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оператор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2;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- - - - - - -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        оператор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End.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58272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/>
              <a:t>Уровни языков программирования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357298"/>
            <a:ext cx="7783832" cy="5286412"/>
          </a:xfrm>
        </p:spPr>
        <p:txBody>
          <a:bodyPr/>
          <a:lstStyle/>
          <a:p>
            <a:pPr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 1.  Языки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низкого уровня (ЯНУ)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машинный язык, ассемблер, - предназначены для обращения к процессору и др. устройствам. Для человека неудобны. Переносимости на другие аппаратные платформы нет. По быстродействию и экономности использования ресурсов ЯНУ являются наиболее эффективными.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14290"/>
            <a:ext cx="7498080" cy="603411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2. Языки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высокого уровня (ЯВУ)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ближе к человеку. Используют термины решаемых задач и не требуют знания устройства компьютера. Одна команда ЯВУ выполняет множество команд ЯНУ. Есть переносимость на другие аппаратные и программные платформы. К ЯВУ относятся: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Pascal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Delphi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Basic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Fortran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Prolog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Lisp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… </a:t>
            </a:r>
          </a:p>
          <a:p>
            <a:pPr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3. Языки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среднего уровня (ЯСУ)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сочетают возможности ЯВУ и ЯНУ. Более эффективные, чем ЯВУ, для программиста проще, чем ЯНУ, но сложнее, чем ЯВУ. К ЯСУ относятся: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++,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Forth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…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Что такое транслятор, компилятор, интерпретатор?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47800"/>
            <a:ext cx="8143900" cy="505303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Транслятор (англ.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translator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— переводчик) — это программа-переводчик.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преобразует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программу, написанную на одном из языков высокого уровня,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программу, состоящую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 машинных команд.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Трансляторы реализуются в виде компиляторов или интерпретаторов.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точки зрения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выполнения работы компилятор и интерпретатор существенно различаются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14290"/>
            <a:ext cx="7790712" cy="635798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Компилятор (англ.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compiler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— составитель, собиратель)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читает всю программу целиком, делает ее перевод и создает законченный вариант программы на машинном языке, который затем и выполняется.</a:t>
            </a:r>
          </a:p>
          <a:p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Интерпретатор (англ.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interpreter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столкователь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устный переводчик) переводит и выполняет программу строка за строкой.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 того, как программа откомпилирована, ни сама исходная программа, ни компилятор более не нужны. В то же время программа, обрабатываемая интерпретатором, должна заново переводиться на машинный язык при каждом очередном запуске программы.</a:t>
            </a:r>
          </a:p>
          <a:p>
            <a:pPr algn="ctr"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Откомпилированные программы работают быстрее, но интерпретируемые проще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исправлять и изменять.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69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u="sng" dirty="0"/>
              <a:t>Из истории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785794"/>
            <a:ext cx="7933588" cy="585791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Среди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современных языков программирования одним из самых популярных является язык Паскаль. Этот язык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разработан в 1971 году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назван в честь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Блеза Паскаля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французского ученого, изобретателя механической вычислительной машины.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Автор языка Паскаль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швейцарский профессор </a:t>
            </a:r>
            <a:r>
              <a:rPr lang="ru-RU" b="1" u="sng" dirty="0" err="1">
                <a:latin typeface="Times New Roman" pitchFamily="18" charset="0"/>
                <a:cs typeface="Times New Roman" pitchFamily="18" charset="0"/>
              </a:rPr>
              <a:t>Никлаус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 Вирт.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Паскаль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это универсальный язык программирования, позволяющий решать самые разнообразные задачи обработки информации.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Основные привлекательные черты Паскаля —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логичность, поддержка концепций структурного и процедурного программирования, работа с динамической памятью, возможность создания своих типов данных.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Команду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алгоритма, записанную на языке программирования, принято называть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оператором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14290"/>
            <a:ext cx="7362084" cy="1857388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Программа на Паскале близка по своему виду к описанию алгоритма на Алгоритмическом языке.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28662" y="1857364"/>
          <a:ext cx="7929618" cy="4357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4838"/>
                <a:gridCol w="4574780"/>
              </a:tblGrid>
              <a:tr h="4357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алг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Деление дробей</a:t>
                      </a:r>
                    </a:p>
                    <a:p>
                      <a:pPr algn="l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lang="ru-RU" sz="2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нач</a:t>
                      </a:r>
                      <a:endParaRPr lang="ru-RU" sz="2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ввод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s,b,c,d</a:t>
                      </a:r>
                      <a:endParaRPr lang="ru-RU" sz="2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m:=a*d</a:t>
                      </a:r>
                      <a:endParaRPr lang="ru-RU" sz="2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n:=b*c</a:t>
                      </a:r>
                      <a:endParaRPr lang="ru-RU" sz="2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вывод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m,n</a:t>
                      </a:r>
                      <a:endParaRPr lang="ru-RU" sz="2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</a:t>
                      </a:r>
                      <a:endParaRPr lang="ru-RU" sz="2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Program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Division;</a:t>
                      </a:r>
                      <a:endParaRPr lang="ru-RU" sz="2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sz="24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var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a ,b, c, d, m, n: integer; </a:t>
                      </a:r>
                      <a:endParaRPr lang="ru-RU" sz="2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begin</a:t>
                      </a:r>
                      <a:endParaRPr lang="ru-RU" sz="2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readln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(a, b, c, d);         {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Ввод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}</a:t>
                      </a:r>
                      <a:endParaRPr lang="ru-RU" sz="2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:=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;            {числитель}</a:t>
                      </a:r>
                    </a:p>
                    <a:p>
                      <a:pPr algn="l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:=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;            {знаменатель}</a:t>
                      </a:r>
                    </a:p>
                    <a:p>
                      <a:pPr algn="l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writeln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(m, n)   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{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Вывод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}</a:t>
                      </a:r>
                      <a:endParaRPr lang="ru-RU" sz="2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end.</a:t>
                      </a:r>
                      <a:endParaRPr lang="ru-RU" sz="2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u="sng" dirty="0"/>
              <a:t>Алфавит языка Паскаль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Все латинские прописные и строчные буквы (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Арабские цифры (0,1, 2, … 9);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Буквы русского алфавита (в сообщениях, комментариях);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Специальные символы      + - * / ‘ &gt; &lt; = ^ , ; . : ( ) [ ]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55</TotalTime>
  <Words>1468</Words>
  <Application>Microsoft Office PowerPoint</Application>
  <PresentationFormat>Экран (4:3)</PresentationFormat>
  <Paragraphs>141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Солнцестояние</vt:lpstr>
      <vt:lpstr>Язык программирования  Паскаль 9 класс</vt:lpstr>
      <vt:lpstr>Языки программирования </vt:lpstr>
      <vt:lpstr>Уровни языков программирования </vt:lpstr>
      <vt:lpstr>Слайд 4</vt:lpstr>
      <vt:lpstr>Что такое транслятор, компилятор, интерпретатор?</vt:lpstr>
      <vt:lpstr>Слайд 6</vt:lpstr>
      <vt:lpstr>Из истории </vt:lpstr>
      <vt:lpstr>Программа на Паскале близка по своему виду к описанию алгоритма на Алгоритмическом языке. </vt:lpstr>
      <vt:lpstr>Алфавит языка Паскаль </vt:lpstr>
      <vt:lpstr>Cлужебные слова </vt:lpstr>
      <vt:lpstr>Раздел описания переменных </vt:lpstr>
      <vt:lpstr>Имена ( идентификаторы )</vt:lpstr>
      <vt:lpstr>Виды данных:</vt:lpstr>
      <vt:lpstr>Типы данных</vt:lpstr>
      <vt:lpstr>Стандартные типы данных</vt:lpstr>
      <vt:lpstr>Данные действительного типа (real) </vt:lpstr>
      <vt:lpstr>Данные логического типа (boolean) </vt:lpstr>
      <vt:lpstr>Данные символьного типа (char) </vt:lpstr>
      <vt:lpstr>Раздел операторов</vt:lpstr>
      <vt:lpstr>Операторы ввода </vt:lpstr>
      <vt:lpstr>Операторы вывода </vt:lpstr>
      <vt:lpstr>Операторы присваивания </vt:lpstr>
      <vt:lpstr>Правила записи арифметических выражений </vt:lpstr>
      <vt:lpstr>Пунктуация Паскаля </vt:lpstr>
      <vt:lpstr>Слайд 25</vt:lpstr>
      <vt:lpstr>Структура программы на Паскале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Язык программирования Паскаль 9 класс</dc:title>
  <dc:creator>user</dc:creator>
  <cp:lastModifiedBy>User</cp:lastModifiedBy>
  <cp:revision>21</cp:revision>
  <dcterms:created xsi:type="dcterms:W3CDTF">2012-02-21T15:31:55Z</dcterms:created>
  <dcterms:modified xsi:type="dcterms:W3CDTF">2015-09-26T12:51:11Z</dcterms:modified>
</cp:coreProperties>
</file>